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4.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5.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7.xml" ContentType="application/vnd.openxmlformats-officedocument.presentationml.comments+xml"/>
  <Override PartName="/ppt/notesSlides/notesSlide20.xml" ContentType="application/vnd.openxmlformats-officedocument.presentationml.notesSlide+xml"/>
  <Override PartName="/ppt/comments/comment8.xml" ContentType="application/vnd.openxmlformats-officedocument.presentationml.comments+xml"/>
  <Override PartName="/ppt/notesSlides/notesSlide21.xml" ContentType="application/vnd.openxmlformats-officedocument.presentationml.notesSlide+xml"/>
  <Override PartName="/ppt/comments/comment9.xml" ContentType="application/vnd.openxmlformats-officedocument.presentationml.comments+xml"/>
  <Override PartName="/ppt/notesSlides/notesSlide22.xml" ContentType="application/vnd.openxmlformats-officedocument.presentationml.notesSlide+xml"/>
  <Override PartName="/ppt/comments/comment10.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11.xml" ContentType="application/vnd.openxmlformats-officedocument.presentationml.comments+xml"/>
  <Override PartName="/ppt/notesSlides/notesSlide25.xml" ContentType="application/vnd.openxmlformats-officedocument.presentationml.notesSlide+xml"/>
  <Override PartName="/ppt/comments/comment12.xml" ContentType="application/vnd.openxmlformats-officedocument.presentationml.comment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739" r:id="rId7"/>
    <p:sldId id="301" r:id="rId8"/>
    <p:sldId id="260" r:id="rId9"/>
    <p:sldId id="302" r:id="rId10"/>
    <p:sldId id="303" r:id="rId11"/>
    <p:sldId id="304" r:id="rId12"/>
    <p:sldId id="305" r:id="rId13"/>
    <p:sldId id="306" r:id="rId14"/>
    <p:sldId id="279" r:id="rId15"/>
    <p:sldId id="308" r:id="rId16"/>
    <p:sldId id="740"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741"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77"/>
      <p:regular r:id="rId47"/>
      <p:bold r:id="rId48"/>
      <p:italic r:id="rId49"/>
      <p:boldItalic r:id="rId50"/>
    </p:embeddedFont>
    <p:embeddedFont>
      <p:font typeface="Salesforce Sans Book" panose="020B0505020202020203" pitchFamily="34" charset="77"/>
      <p:regular r:id="rId51"/>
    </p:embeddedFont>
    <p:embeddedFont>
      <p:font typeface="Salesforce Sans Light" panose="020B0305020202020203" pitchFamily="34" charset="77"/>
      <p:regular r:id="rId52"/>
      <p:italic r:id="rId5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DE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91"/>
    <p:restoredTop sz="92296"/>
  </p:normalViewPr>
  <p:slideViewPr>
    <p:cSldViewPr snapToGrid="0">
      <p:cViewPr varScale="1">
        <p:scale>
          <a:sx n="115" d="100"/>
          <a:sy n="115" d="100"/>
        </p:scale>
        <p:origin x="232"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2527949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40816461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3443633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endParaRPr sz="1200" dirty="0"/>
          </a:p>
          <a:p>
            <a:pPr marL="0" lvl="0" indent="0" algn="l" rtl="0">
              <a:spcBef>
                <a:spcPts val="0"/>
              </a:spcBef>
              <a:spcAft>
                <a:spcPts val="0"/>
              </a:spcAft>
              <a:buNone/>
            </a:pPr>
            <a:endParaRPr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endParaRPr sz="1100" b="1" dirty="0">
              <a:solidFill>
                <a:schemeClr val="dk1"/>
              </a:solidFill>
            </a:endParaRP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endParaRPr sz="1200" dirty="0">
              <a:solidFill>
                <a:srgbClr val="333333"/>
              </a:solidFill>
              <a:highlight>
                <a:srgbClr val="FFFFFF"/>
              </a:highlight>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endParaRPr sz="1200" dirty="0">
              <a:solidFill>
                <a:schemeClr val="dk1"/>
              </a:solidFill>
            </a:endParaRPr>
          </a:p>
          <a:p>
            <a:pPr marL="0" lvl="0" indent="0" algn="l" rtl="0">
              <a:spcBef>
                <a:spcPts val="500"/>
              </a:spcBef>
              <a:spcAft>
                <a:spcPts val="0"/>
              </a:spcAft>
              <a:buNone/>
            </a:pP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C2E12D8D-60F1-1E42-8D06-E0F01656386B}"/>
              </a:ext>
            </a:extLst>
          </p:cNvPr>
          <p:cNvSpPr txBox="1"/>
          <p:nvPr userDrawn="1"/>
        </p:nvSpPr>
        <p:spPr>
          <a:xfrm>
            <a:off x="2714405" y="3810154"/>
            <a:ext cx="2341756" cy="769441"/>
          </a:xfrm>
          <a:prstGeom prst="rect">
            <a:avLst/>
          </a:prstGeom>
          <a:noFill/>
        </p:spPr>
        <p:txBody>
          <a:bodyPr wrap="square" rtlCol="0">
            <a:spAutoFit/>
          </a:bodyPr>
          <a:lstStyle/>
          <a:p>
            <a:r>
              <a:rPr lang="en-US" sz="4400" b="1" dirty="0">
                <a:solidFill>
                  <a:srgbClr val="E8DEC4"/>
                </a:solidFill>
              </a:rPr>
              <a:t>MERCI</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9" Type="http://schemas.openxmlformats.org/officeDocument/2006/relationships/slideLayout" Target="../slideLayouts/slideLayout84.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61" Type="http://schemas.openxmlformats.org/officeDocument/2006/relationships/theme" Target="../theme/theme2.xml"/><Relationship Id="rId19" Type="http://schemas.openxmlformats.org/officeDocument/2006/relationships/slideLayout" Target="../slideLayouts/slideLayout7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94.png"/><Relationship Id="rId7" Type="http://schemas.openxmlformats.org/officeDocument/2006/relationships/image" Target="../media/image115.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hyperlink" Target="https://tools.ietf.org/html/rfc6238"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8.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4.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5.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sfdc.co/IntrotoAuthenticator" TargetMode="External"/><Relationship Id="rId12" Type="http://schemas.openxmlformats.org/officeDocument/2006/relationships/image" Target="../media/image91.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microsoft.com/office/2007/relationships/hdphoto" Target="../media/hdphoto1.wdp"/><Relationship Id="rId4" Type="http://schemas.openxmlformats.org/officeDocument/2006/relationships/image" Target="../media/image82.png"/><Relationship Id="rId9"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728870"/>
            <a:ext cx="11481968"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fr-FR" sz="2400" dirty="0">
                <a:solidFill>
                  <a:srgbClr val="434343"/>
                </a:solidFill>
                <a:latin typeface="Salesforce Sans" panose="020B0505020202020203" pitchFamily="34" charset="77"/>
              </a:rPr>
              <a:t>Bienvenue !</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fr-FR" sz="2400" dirty="0">
                <a:solidFill>
                  <a:srgbClr val="434343"/>
                </a:solidFill>
                <a:latin typeface="Salesforce Sans" panose="020B0505020202020203" pitchFamily="34" charset="77"/>
              </a:rPr>
              <a:t>Ceci est une présentation personnalisable que vous pouvez utiliser pour </a:t>
            </a:r>
            <a:r>
              <a:rPr lang="fr-FR" sz="2400" u="sng" dirty="0">
                <a:solidFill>
                  <a:srgbClr val="434343"/>
                </a:solidFill>
                <a:latin typeface="Salesforce Sans" panose="020B0505020202020203" pitchFamily="34" charset="77"/>
              </a:rPr>
              <a:t>former vos utilisateurs à l’authentification </a:t>
            </a:r>
            <a:r>
              <a:rPr lang="fr-FR" sz="2400" u="sng" dirty="0" err="1">
                <a:solidFill>
                  <a:srgbClr val="434343"/>
                </a:solidFill>
                <a:latin typeface="Salesforce Sans" panose="020B0505020202020203" pitchFamily="34" charset="77"/>
              </a:rPr>
              <a:t>multifacteur</a:t>
            </a:r>
            <a:r>
              <a:rPr lang="fr-FR" sz="2400" u="sng" dirty="0">
                <a:solidFill>
                  <a:srgbClr val="434343"/>
                </a:solidFill>
                <a:latin typeface="Salesforce Sans" panose="020B0505020202020203" pitchFamily="34" charset="77"/>
              </a:rPr>
              <a:t> (MFA)</a:t>
            </a:r>
            <a:r>
              <a:rPr lang="fr-FR" sz="2400" dirty="0">
                <a:solidFill>
                  <a:srgbClr val="434343"/>
                </a:solidFill>
                <a:latin typeface="Salesforce Sans" panose="020B0505020202020203" pitchFamily="34" charset="77"/>
              </a:rPr>
              <a:t>. Le modèle suppose que vous activiez la MFA directement dans vos produits </a:t>
            </a:r>
            <a:r>
              <a:rPr lang="fr-FR" sz="2400" dirty="0" err="1">
                <a:solidFill>
                  <a:srgbClr val="434343"/>
                </a:solidFill>
                <a:latin typeface="Salesforce Sans" panose="020B0505020202020203" pitchFamily="34" charset="77"/>
              </a:rPr>
              <a:t>Salesforce</a:t>
            </a:r>
            <a:r>
              <a:rPr lang="fr-FR" sz="2400" dirty="0">
                <a:solidFill>
                  <a:srgbClr val="434343"/>
                </a:solidFill>
                <a:latin typeface="Salesforce Sans" panose="020B0505020202020203" pitchFamily="34" charset="77"/>
              </a:rPr>
              <a:t>. Si vous utilisez plutôt les services de MFA de votre fournisseur d’identité SSO, adaptez ces diapositives selon les caractéristiques de cette implémentation (notamment les méthodes de vérification prises en charge par votre fournisseur d’identité).</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fr-FR" sz="2400" dirty="0">
                <a:solidFill>
                  <a:srgbClr val="434343"/>
                </a:solidFill>
                <a:latin typeface="Salesforce Sans" panose="020B0505020202020203" pitchFamily="34" charset="77"/>
              </a:rPr>
              <a:t>N’hésitez pas à apporter des modifications selon votre entreprise et vos cas d’utilisation.</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fr-FR" sz="2400" dirty="0">
                <a:solidFill>
                  <a:srgbClr val="434343"/>
                </a:solidFill>
                <a:latin typeface="Salesforce Sans" panose="020B0505020202020203" pitchFamily="34" charset="77"/>
              </a:rPr>
              <a:t>Remarque : activez le volet Commentaires pour voir des conseils sur la personnalisation de la présentation.</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lié avec succès </a:t>
            </a:r>
            <a:r>
              <a:rPr lang="fr-FR" dirty="0" err="1"/>
              <a:t>Salesforce</a:t>
            </a:r>
            <a:r>
              <a:rPr lang="fr-FR" dirty="0"/>
              <a:t> </a:t>
            </a:r>
            <a:r>
              <a:rPr lang="fr-FR" dirty="0" err="1"/>
              <a:t>Authenticator</a:t>
            </a:r>
            <a:r>
              <a:rPr lang="fr-FR" dirty="0"/>
              <a:t> à votre compte.</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10. Vous finissez de vous connecter.</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fr-FR" sz="2800"/>
              <a:t>Salesforce Authenticator : enregistrement de l’application </a:t>
            </a:r>
            <a:r>
              <a:rPr lang="fr-FR" sz="1600" i="1"/>
              <a:t>suite</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a:t>
            </a:r>
            <a:r>
              <a:rPr lang="fr-FR" sz="1350" dirty="0" err="1"/>
              <a:t>Salesforce</a:t>
            </a:r>
            <a:r>
              <a:rPr lang="fr-FR" sz="1350" dirty="0"/>
              <a:t> </a:t>
            </a:r>
            <a:r>
              <a:rPr lang="fr-FR" sz="1350" dirty="0" err="1"/>
              <a:t>Authenticator</a:t>
            </a:r>
            <a:r>
              <a:rPr lang="fr-FR" sz="1350" dirty="0"/>
              <a:t> sur votre appareil mobile. Cette application est disponible sur l’App Store d’Apple ou Google Play.</a:t>
            </a:r>
          </a:p>
          <a:p>
            <a:r>
              <a:rPr lang="fr-FR" sz="1350"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Sur votre ordinateur, connectez-vous à votre compte. Vous pouvez être invité(e) à confirmer votre identité avec un mot de passe à usage unique par e-mail ou SMS.</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Sélectionnez </a:t>
            </a:r>
            <a:r>
              <a:rPr lang="fr-FR" sz="1350" b="1" dirty="0" err="1"/>
              <a:t>Salesforce</a:t>
            </a:r>
            <a:r>
              <a:rPr lang="fr-FR" sz="1350" b="1" dirty="0"/>
              <a:t> </a:t>
            </a:r>
            <a:r>
              <a:rPr lang="fr-FR" sz="1350" b="1" dirty="0" err="1"/>
              <a:t>Authenticator</a:t>
            </a:r>
            <a:r>
              <a:rPr lang="fr-FR" sz="1350" dirty="0"/>
              <a:t> dans la liste des méthodes de vérification.</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L’écran d’enregistrement de </a:t>
            </a:r>
            <a:r>
              <a:rPr lang="fr-FR" sz="1350" dirty="0" err="1"/>
              <a:t>Salesforce</a:t>
            </a:r>
            <a:r>
              <a:rPr lang="fr-FR" sz="1350" dirty="0"/>
              <a:t> </a:t>
            </a:r>
            <a:r>
              <a:rPr lang="fr-FR" sz="1350" dirty="0" err="1"/>
              <a:t>Authenticator</a:t>
            </a:r>
            <a:r>
              <a:rPr lang="fr-FR" sz="1350" dirty="0"/>
              <a:t> s’affiche.</a:t>
            </a:r>
          </a:p>
          <a:p>
            <a:endParaRPr lang="en-US" sz="1350"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fr-FR" sz="2800"/>
              <a:t>Salesforce Authenticator : enregistrement de l’application</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autres produits Salesforce]</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5. Sur votre appareil mobile, ouvrez </a:t>
            </a:r>
            <a:r>
              <a:rPr lang="fr-FR" dirty="0" err="1"/>
              <a:t>Salesforce</a:t>
            </a:r>
            <a:r>
              <a:rPr lang="fr-FR" dirty="0"/>
              <a:t> </a:t>
            </a:r>
            <a:r>
              <a:rPr lang="fr-FR" dirty="0" err="1"/>
              <a:t>Authenticator</a:t>
            </a:r>
            <a:r>
              <a:rPr lang="fr-FR" dirty="0"/>
              <a:t> et appuyez sur </a:t>
            </a:r>
            <a:r>
              <a:rPr lang="fr-FR" b="1" dirty="0"/>
              <a:t>Ajouter un compte</a:t>
            </a:r>
            <a:r>
              <a:rPr lang="fr-FR" dirty="0"/>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L'application affiche une expression en deux mots.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Sur votre ordinateur, saisissez l’expression dans le champ dédié. Ensuite, cliquez sur </a:t>
            </a:r>
            <a:r>
              <a:rPr lang="fr-FR" b="1"/>
              <a:t>Connecter</a:t>
            </a:r>
            <a:r>
              <a:rPr lang="fr-FR"/>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7. Salesforce Authenticator est lié à votre compte. Vous êtes invité(e) à confirmer les détails de connexion dans l’application.</a:t>
            </a:r>
          </a:p>
          <a:p>
            <a:r>
              <a:rPr lang="fr-FR"/>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fr-FR" sz="2800"/>
              <a:t>Salesforce Authenticator : enregistrement de l’application </a:t>
            </a:r>
            <a:r>
              <a:rPr lang="fr-FR" sz="1600" i="1"/>
              <a:t>suite</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10. Vous finissez de vous connecter.</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lié avec succès </a:t>
            </a:r>
            <a:r>
              <a:rPr lang="fr-FR" dirty="0" err="1"/>
              <a:t>Salesforce</a:t>
            </a:r>
            <a:r>
              <a:rPr lang="fr-FR" dirty="0"/>
              <a:t> </a:t>
            </a:r>
            <a:r>
              <a:rPr lang="fr-FR" dirty="0" err="1"/>
              <a:t>Authenticator</a:t>
            </a:r>
            <a:r>
              <a:rPr lang="fr-FR" dirty="0"/>
              <a:t> à votre compte.</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8. Dans </a:t>
            </a:r>
            <a:r>
              <a:rPr lang="fr-FR" dirty="0" err="1"/>
              <a:t>Salesforce</a:t>
            </a:r>
            <a:r>
              <a:rPr lang="fr-FR" dirty="0"/>
              <a:t> </a:t>
            </a:r>
            <a:r>
              <a:rPr lang="fr-FR" dirty="0" err="1"/>
              <a:t>Authenticator</a:t>
            </a:r>
            <a:r>
              <a:rPr lang="fr-FR" dirty="0"/>
              <a:t>, vérifiez que les informations de connexion sont correctes, puis appuyez sur </a:t>
            </a:r>
            <a:r>
              <a:rPr lang="fr-FR" b="1" dirty="0"/>
              <a:t>Connecter</a:t>
            </a:r>
            <a:r>
              <a:rPr lang="fr-FR" dirty="0"/>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fr-FR" sz="2800"/>
              <a:t>Salesforce Authenticator : enregistrement de l’application </a:t>
            </a:r>
            <a:r>
              <a:rPr lang="fr-FR" sz="1600" i="1"/>
              <a:t>suite</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5"/>
            <a:ext cx="2574656" cy="16896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fr-FR"/>
              <a:t>1. Sur l’écran de connexion,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5"/>
            <a:ext cx="2574656" cy="16896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dirty="0"/>
              <a:t>2. </a:t>
            </a:r>
            <a:r>
              <a:rPr lang="fr-FR" dirty="0" err="1"/>
              <a:t>Salesforce</a:t>
            </a:r>
            <a:r>
              <a:rPr lang="fr-FR" dirty="0"/>
              <a:t> vous invite à utiliser </a:t>
            </a:r>
            <a:r>
              <a:rPr lang="fr-FR" dirty="0" err="1"/>
              <a:t>Salesforce</a:t>
            </a:r>
            <a:r>
              <a:rPr lang="fr-FR" dirty="0"/>
              <a:t> </a:t>
            </a:r>
            <a:r>
              <a:rPr lang="fr-FR" dirty="0" err="1"/>
              <a:t>Authenticator</a:t>
            </a:r>
            <a:r>
              <a:rPr lang="fr-FR" dirty="0"/>
              <a:t> pour vérifier votre identité.</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5"/>
            <a:ext cx="2574656" cy="16896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dirty="0"/>
              <a:t>3. Sur l’appareil mobile, répondez à la notification push pour ouvrir </a:t>
            </a:r>
            <a:r>
              <a:rPr lang="fr-FR" dirty="0" err="1"/>
              <a:t>Salesforce</a:t>
            </a:r>
            <a:r>
              <a:rPr lang="fr-FR" dirty="0"/>
              <a:t> </a:t>
            </a:r>
            <a:r>
              <a:rPr lang="fr-FR" dirty="0" err="1"/>
              <a:t>Authenticator</a:t>
            </a:r>
            <a:r>
              <a:rPr lang="fr-FR" dirty="0"/>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5"/>
            <a:ext cx="2574655" cy="16896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fr-FR" sz="1340" dirty="0"/>
              <a:t>4. Dans </a:t>
            </a:r>
            <a:r>
              <a:rPr lang="fr-FR" sz="1340" dirty="0" err="1"/>
              <a:t>Salesforce</a:t>
            </a:r>
            <a:r>
              <a:rPr lang="fr-FR" sz="1340" dirty="0"/>
              <a:t> </a:t>
            </a:r>
            <a:r>
              <a:rPr lang="fr-FR" sz="1340" dirty="0" err="1"/>
              <a:t>Authenticator</a:t>
            </a:r>
            <a:r>
              <a:rPr lang="fr-FR" sz="1340" dirty="0"/>
              <a:t>, vérifiez que vous êtes à l’origine de la demande de connexion, puis appuyez sur </a:t>
            </a:r>
            <a:r>
              <a:rPr lang="fr-FR" sz="1340" b="1" dirty="0"/>
              <a:t>Approuver</a:t>
            </a:r>
            <a:r>
              <a:rPr lang="fr-FR" sz="1340" dirty="0"/>
              <a:t>.</a:t>
            </a:r>
          </a:p>
          <a:p>
            <a:endParaRPr lang="en-US" sz="1340" dirty="0"/>
          </a:p>
          <a:p>
            <a:r>
              <a:rPr lang="fr-FR" sz="1340" dirty="0"/>
              <a:t>Vous êtes connecté(e) avec succès à votre compte.</a:t>
            </a:r>
          </a:p>
          <a:p>
            <a:endParaRPr lang="en-US" sz="1340"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fr-FR" sz="2800"/>
              <a:t>Salesforce Authenticator : connexion</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tous les produits]</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Applications tierces d’authentification</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err="1">
                <a:latin typeface="Salesforce Sans"/>
              </a:rPr>
              <a:t>Salesforce</a:t>
            </a:r>
            <a:r>
              <a:rPr lang="fr-FR" sz="1900" dirty="0">
                <a:latin typeface="Salesforce Sans"/>
              </a:rPr>
              <a:t> prend en charge toute application d’authentification capable de générer des codes temporaires fondés sur les algorithmes de mot de passe à usage unique basé sur le temps (time-</a:t>
            </a:r>
            <a:r>
              <a:rPr lang="fr-FR" sz="1900" dirty="0" err="1">
                <a:latin typeface="Salesforce Sans"/>
              </a:rPr>
              <a:t>based</a:t>
            </a:r>
            <a:r>
              <a:rPr lang="fr-FR" sz="1900" dirty="0">
                <a:latin typeface="Salesforce Sans"/>
              </a:rPr>
              <a:t> one-time </a:t>
            </a:r>
            <a:r>
              <a:rPr lang="fr-FR" sz="1900" dirty="0" err="1">
                <a:latin typeface="Salesforce Sans"/>
              </a:rPr>
              <a:t>password</a:t>
            </a:r>
            <a:r>
              <a:rPr lang="fr-FR" sz="1900" dirty="0">
                <a:latin typeface="Salesforce Sans"/>
              </a:rPr>
              <a:t> ou TOTP) définis par OATH</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fr-FR" sz="1600" dirty="0">
                <a:latin typeface="Salesforce Sans"/>
              </a:rPr>
              <a:t>spécifications dans</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978542" y="4417688"/>
            <a:ext cx="3028569"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fr-FR" sz="1900" b="1" dirty="0">
                <a:solidFill>
                  <a:schemeClr val="dk1"/>
                </a:solidFill>
                <a:latin typeface="Salesforce Sans"/>
              </a:rPr>
              <a:t>Applications répandues</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621661"/>
            <a:ext cx="8121000"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a:latin typeface="Salesforce Sans"/>
              </a:rPr>
              <a:t>Pour se connecter avec ce type de méthode de vérification, obtenez un code dans l’application, puis saisissez ce code au cours du processus de connexion à </a:t>
            </a:r>
            <a:r>
              <a:rPr lang="fr-FR" sz="1900" dirty="0" err="1">
                <a:latin typeface="Salesforce Sans"/>
              </a:rPr>
              <a:t>Salesforce</a:t>
            </a:r>
            <a:r>
              <a:rPr lang="fr-FR" sz="1900" dirty="0">
                <a:latin typeface="Salesforce Sans"/>
              </a:rPr>
              <a:t>.</a:t>
            </a:r>
            <a:endParaRPr sz="1900" dirty="0">
              <a:latin typeface="Salesforce Sans"/>
              <a:sym typeface="Salesforce Sans"/>
            </a:endParaRPr>
          </a:p>
        </p:txBody>
      </p:sp>
      <p:sp>
        <p:nvSpPr>
          <p:cNvPr id="1331" name="Google Shape;1331;p165"/>
          <p:cNvSpPr txBox="1"/>
          <p:nvPr/>
        </p:nvSpPr>
        <p:spPr>
          <a:xfrm>
            <a:off x="463175" y="366628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fr-FR" sz="1900" dirty="0">
                <a:latin typeface="Salesforce Sans"/>
              </a:rPr>
              <a:t>Les TOTP ne nécessitent pas de connexion de données </a:t>
            </a:r>
            <a:br>
              <a:rPr lang="fr-FR" sz="1900" dirty="0">
                <a:latin typeface="Salesforce Sans"/>
              </a:rPr>
            </a:br>
            <a:r>
              <a:rPr lang="fr-FR" sz="1900" dirty="0">
                <a:latin typeface="Salesforce Sans"/>
              </a:rPr>
              <a:t>ou à Internet.</a:t>
            </a:r>
            <a:endParaRPr sz="1900" dirty="0">
              <a:latin typeface="Salesforce Sans"/>
              <a:sym typeface="Salesforce Sans"/>
            </a:endParaRPr>
          </a:p>
        </p:txBody>
      </p:sp>
    </p:spTree>
    <p:extLst>
      <p:ext uri="{BB962C8B-B14F-4D97-AF65-F5344CB8AC3E}">
        <p14:creationId xmlns:p14="http://schemas.microsoft.com/office/powerpoint/2010/main" val="15562722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une application d’authentification tierce sur votre appareil mobile. Des applications sont disponibles sur l’App Store d’Apple ou sur Google Play.</a:t>
            </a:r>
          </a:p>
          <a:p>
            <a:pPr algn="ctr"/>
            <a:r>
              <a:rPr lang="fr-FR" sz="1350"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Sur votre ordinateur, connectez-vous à votre compte. Vous pouvez être invité(e) à confirmer votre identité avec un mot de passe à usage unique par</a:t>
            </a:r>
            <a:br>
              <a:rPr lang="fr-FR" sz="1350" dirty="0"/>
            </a:br>
            <a:r>
              <a:rPr lang="fr-FR" sz="1350" dirty="0"/>
              <a:t>e-mail ou SMS.</a:t>
            </a:r>
          </a:p>
          <a:p>
            <a:pPr algn="ctr"/>
            <a:r>
              <a:rPr lang="fr-FR" sz="1350"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L’écran Connecter </a:t>
            </a:r>
            <a:r>
              <a:rPr lang="fr-FR" sz="1350" dirty="0" err="1"/>
              <a:t>Salesforce</a:t>
            </a:r>
            <a:r>
              <a:rPr lang="fr-FR" sz="1350" dirty="0"/>
              <a:t> </a:t>
            </a:r>
            <a:r>
              <a:rPr lang="fr-FR" sz="1350" dirty="0" err="1"/>
              <a:t>Authenticator</a:t>
            </a:r>
            <a:r>
              <a:rPr lang="fr-FR" sz="1350" dirty="0"/>
              <a:t> s’affiche par défaut. Cliquez sur </a:t>
            </a:r>
            <a:r>
              <a:rPr lang="fr-FR" sz="1350" b="1" dirty="0"/>
              <a:t>Choisir une autre méthode de vérification</a:t>
            </a:r>
            <a:r>
              <a:rPr lang="fr-FR" sz="1350"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Sélectionnez </a:t>
            </a:r>
            <a:r>
              <a:rPr lang="fr-FR" sz="1350" b="1" dirty="0"/>
              <a:t>Utiliser les codes de vérification d’une application d’authentification</a:t>
            </a:r>
            <a:r>
              <a:rPr lang="fr-FR" sz="1350"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842997"/>
            <a:ext cx="11046000" cy="553530"/>
          </a:xfrm>
        </p:spPr>
        <p:txBody>
          <a:bodyPr/>
          <a:lstStyle/>
          <a:p>
            <a:r>
              <a:rPr lang="fr-FR" sz="2800" dirty="0"/>
              <a:t>Applications d’authentification tierces : enregistrement </a:t>
            </a:r>
            <a:br>
              <a:rPr lang="fr-FR" sz="2800" dirty="0"/>
            </a:br>
            <a:r>
              <a:rPr lang="fr-FR" sz="2800" dirty="0"/>
              <a:t>d’une application</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280984"/>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dirty="0">
                <a:solidFill>
                  <a:srgbClr val="C00000"/>
                </a:solidFill>
                <a:latin typeface="Times New Roman" panose="02020603050405020304" pitchFamily="18" charset="0"/>
                <a:cs typeface="Times New Roman" panose="02020603050405020304" pitchFamily="18" charset="0"/>
              </a:rPr>
              <a:t>[Pour les produits reposant sur </a:t>
            </a:r>
            <a:r>
              <a:rPr lang="fr-FR" dirty="0" err="1">
                <a:solidFill>
                  <a:srgbClr val="C00000"/>
                </a:solidFill>
                <a:latin typeface="Times New Roman" panose="02020603050405020304" pitchFamily="18" charset="0"/>
                <a:cs typeface="Times New Roman" panose="02020603050405020304" pitchFamily="18" charset="0"/>
              </a:rPr>
              <a:t>Salesforce</a:t>
            </a:r>
            <a:r>
              <a:rPr lang="fr-FR" dirty="0">
                <a:solidFill>
                  <a:srgbClr val="C00000"/>
                </a:solidFill>
                <a:latin typeface="Times New Roman" panose="02020603050405020304" pitchFamily="18" charset="0"/>
                <a:cs typeface="Times New Roman" panose="02020603050405020304" pitchFamily="18" charset="0"/>
              </a:rPr>
              <a:t> Platform]</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5. L’écran Connecter </a:t>
            </a:r>
            <a:r>
              <a:rPr lang="fr-FR" sz="1350" dirty="0" err="1"/>
              <a:t>Salesforce</a:t>
            </a:r>
            <a:r>
              <a:rPr lang="fr-FR" sz="1350" dirty="0"/>
              <a:t> </a:t>
            </a:r>
            <a:r>
              <a:rPr lang="fr-FR" sz="1350" dirty="0" err="1"/>
              <a:t>Authenticator</a:t>
            </a:r>
            <a:r>
              <a:rPr lang="fr-FR" sz="1350" dirty="0"/>
              <a:t> s’affiche.</a:t>
            </a:r>
          </a:p>
          <a:p>
            <a:pPr algn="ctr"/>
            <a:r>
              <a:rPr lang="fr-FR" sz="1350"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6. Ouvrez votre application d’authentification sur votre appareil mobile et ajoutez un nouveau compte.</a:t>
            </a:r>
          </a:p>
          <a:p>
            <a:pPr algn="ctr"/>
            <a:endParaRPr lang="en-US" sz="1350" dirty="0"/>
          </a:p>
          <a:p>
            <a:pPr algn="ctr"/>
            <a:r>
              <a:rPr lang="fr-FR" sz="1350"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7. Utilisez l’application d’authentification pour scanner le code QR affiché sur l’écran Connexion à l’application. </a:t>
            </a:r>
          </a:p>
          <a:p>
            <a:pPr algn="ctr"/>
            <a:endParaRPr lang="en-US" sz="1350" dirty="0"/>
          </a:p>
        </p:txBody>
      </p:sp>
      <p:sp>
        <p:nvSpPr>
          <p:cNvPr id="5" name="Rectangle 4">
            <a:extLst>
              <a:ext uri="{FF2B5EF4-FFF2-40B4-BE49-F238E27FC236}">
                <a16:creationId xmlns:a16="http://schemas.microsoft.com/office/drawing/2014/main" id="{D69301EF-7767-0049-BD08-DA7489CBDBA5}"/>
              </a:ext>
            </a:extLst>
          </p:cNvPr>
          <p:cNvSpPr/>
          <p:nvPr/>
        </p:nvSpPr>
        <p:spPr>
          <a:xfrm>
            <a:off x="9244361" y="1499616"/>
            <a:ext cx="2723929"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fr-FR" sz="1350" dirty="0"/>
              <a:t>8. L’application d’authentification est liée à votre compte. L’application commence automatiquement à générer des codes d’accès à usage unique basés sur le temps.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fr-FR" sz="2800"/>
              <a:t>Applications d’authentification tierces : enregistrement d’une application </a:t>
            </a:r>
            <a:r>
              <a:rPr lang="fr-FR" sz="1600" i="1"/>
              <a:t>suite</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Sur votre ordinateur, saisissez un code généré par l’application d’authentification dans le champ Code de vérification, puis cliquez sur </a:t>
            </a:r>
            <a:r>
              <a:rPr lang="fr-FR" b="1" dirty="0"/>
              <a:t>Connecter</a:t>
            </a:r>
            <a:r>
              <a:rPr lang="fr-FR" dirty="0"/>
              <a:t>. </a:t>
            </a:r>
          </a:p>
          <a:p>
            <a:r>
              <a:rPr lang="fr-FR" dirty="0"/>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10. C’est tout ! Vous avez lié avec succès votre application d’authentification tierce à votre compte. Il ne vous reste plus qu’à finir de vous connecter.</a:t>
            </a:r>
          </a:p>
          <a:p>
            <a:endParaRPr lang="en-US" dirty="0"/>
          </a:p>
          <a:p>
            <a:pPr algn="ctr"/>
            <a:endParaRPr lang="en-US" dirty="0"/>
          </a:p>
          <a:p>
            <a:pPr algn="ctr"/>
            <a:r>
              <a:rPr lang="fr-FR"/>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fr-FR" sz="2800" dirty="0"/>
              <a:t>Applications d’authentification tierces : enregistrement </a:t>
            </a:r>
            <a:br>
              <a:rPr lang="fr-FR" sz="2800" dirty="0"/>
            </a:br>
            <a:r>
              <a:rPr lang="fr-FR" sz="2800" dirty="0"/>
              <a:t>d’une application </a:t>
            </a:r>
            <a:r>
              <a:rPr lang="fr-FR" sz="1600" i="1" dirty="0"/>
              <a:t>suite</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une application d’authentification tierce sur votre appareil mobile. Des applications sont disponibles sur l’App Store d’Apple ou sur Google Play.</a:t>
            </a:r>
          </a:p>
          <a:p>
            <a:pPr algn="ctr"/>
            <a:r>
              <a:rPr lang="fr-FR" sz="1350"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Sur votre ordinateur, connectez-vous à votre compte. Vous pouvez être invité(e) à confirmer votre identité avec un mot de passe à usage unique par </a:t>
            </a:r>
            <a:br>
              <a:rPr lang="fr-FR" sz="1350" dirty="0"/>
            </a:br>
            <a:r>
              <a:rPr lang="fr-FR" sz="1350" dirty="0"/>
              <a:t>e-mail ou SMS.</a:t>
            </a:r>
          </a:p>
          <a:p>
            <a:pPr algn="ctr"/>
            <a:r>
              <a:rPr lang="fr-FR" sz="1350" dirty="0"/>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Sélectionnez </a:t>
            </a:r>
            <a:r>
              <a:rPr lang="fr-FR" sz="1350" b="1" dirty="0"/>
              <a:t>Générateur de mot de passe unique</a:t>
            </a:r>
            <a:r>
              <a:rPr lang="fr-FR" sz="1350" dirty="0"/>
              <a:t> dans la liste des méthodes de vérification.</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L’écran Connecter </a:t>
            </a:r>
            <a:r>
              <a:rPr lang="fr-FR" sz="1350" dirty="0" err="1"/>
              <a:t>Salesforce</a:t>
            </a:r>
            <a:r>
              <a:rPr lang="fr-FR" sz="1350" dirty="0"/>
              <a:t> </a:t>
            </a:r>
            <a:r>
              <a:rPr lang="fr-FR" sz="1350" dirty="0" err="1"/>
              <a:t>Authenticator</a:t>
            </a:r>
            <a:r>
              <a:rPr lang="fr-FR" sz="1350" dirty="0"/>
              <a:t> s’affiche.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876454"/>
            <a:ext cx="11046000" cy="553530"/>
          </a:xfrm>
        </p:spPr>
        <p:txBody>
          <a:bodyPr/>
          <a:lstStyle/>
          <a:p>
            <a:r>
              <a:rPr lang="fr-FR" sz="2800" dirty="0"/>
              <a:t>Applications d’authentification tierces : enregistrement </a:t>
            </a:r>
            <a:br>
              <a:rPr lang="fr-FR" sz="2800" dirty="0"/>
            </a:br>
            <a:r>
              <a:rPr lang="fr-FR" sz="2800" dirty="0"/>
              <a:t>d’une application</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autres produits Salesforce]</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fr-FR" sz="3200"/>
              <a:t>Authentification multifacteur (MFA)</a:t>
            </a:r>
          </a:p>
        </p:txBody>
      </p:sp>
      <p:sp>
        <p:nvSpPr>
          <p:cNvPr id="1081" name="Google Shape;1081;p154"/>
          <p:cNvSpPr txBox="1">
            <a:spLocks noGrp="1"/>
          </p:cNvSpPr>
          <p:nvPr>
            <p:ph type="subTitle" idx="1"/>
          </p:nvPr>
        </p:nvSpPr>
        <p:spPr>
          <a:xfrm>
            <a:off x="501855" y="3397028"/>
            <a:ext cx="6936007" cy="483595"/>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fr-FR" dirty="0"/>
              <a:t>Sécurisation de l’accès aux comptes utilisateur</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fr-FR"/>
              <a:t>Titre</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fr-FR"/>
              <a:t>Nom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5. Ouvrez votre application d’authentification sur votre appareil mobile et ajoutez un nouveau compte.</a:t>
            </a:r>
          </a:p>
          <a:p>
            <a:pPr algn="ctr"/>
            <a:endParaRPr lang="en-US" sz="1350" dirty="0"/>
          </a:p>
          <a:p>
            <a:pPr algn="ctr"/>
            <a:r>
              <a:rPr lang="fr-FR" sz="1350" dirty="0"/>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6. Utilisez l’application d’authentification pour scanner le code QR affiché sur l’écran Connexion à l’application. </a:t>
            </a:r>
          </a:p>
          <a:p>
            <a:r>
              <a:rPr lang="fr-FR" sz="1350" dirty="0"/>
              <a:t> </a:t>
            </a:r>
          </a:p>
          <a:p>
            <a:pPr algn="ctr"/>
            <a:endParaRPr lang="en-US" sz="1350" dirty="0"/>
          </a:p>
          <a:p>
            <a:pPr algn="ctr"/>
            <a:r>
              <a:rPr lang="fr-FR" sz="1350" dirty="0"/>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7. L’application d’authentification est liée à votre compte. L’application commence automatiquement à générer des codes d’accès à usage unique basés sur le temps.</a:t>
            </a:r>
          </a:p>
          <a:p>
            <a:pPr algn="ctr"/>
            <a:endParaRPr lang="en-US" sz="1350" dirty="0"/>
          </a:p>
        </p:txBody>
      </p:sp>
      <p:sp>
        <p:nvSpPr>
          <p:cNvPr id="5" name="Rectangle 4">
            <a:extLst>
              <a:ext uri="{FF2B5EF4-FFF2-40B4-BE49-F238E27FC236}">
                <a16:creationId xmlns:a16="http://schemas.microsoft.com/office/drawing/2014/main" id="{0BA19F0B-8E2B-9840-96B1-272EDB5DA9B2}"/>
              </a:ext>
            </a:extLst>
          </p:cNvPr>
          <p:cNvSpPr/>
          <p:nvPr/>
        </p:nvSpPr>
        <p:spPr>
          <a:xfrm>
            <a:off x="9255511" y="1499616"/>
            <a:ext cx="2787805"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8. Sur votre ordinateur, saisissez un code généré par l’application d’authentification dans le champ Code de vérification. Vous pouvez attribuer un nom à l’application. Ensuite, cliquez sur </a:t>
            </a:r>
            <a:r>
              <a:rPr lang="fr-FR" sz="1350" b="1" dirty="0"/>
              <a:t>Connecter</a:t>
            </a:r>
            <a:r>
              <a:rPr lang="fr-FR" sz="1350" dirty="0"/>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fr-FR" sz="2800" dirty="0"/>
              <a:t>Applications d’authentification tierces : enregistrement </a:t>
            </a:r>
            <a:br>
              <a:rPr lang="fr-FR" sz="2800" dirty="0"/>
            </a:br>
            <a:r>
              <a:rPr lang="fr-FR" sz="2800" dirty="0"/>
              <a:t>d’une application </a:t>
            </a:r>
            <a:r>
              <a:rPr lang="fr-FR" sz="1600" i="1" dirty="0"/>
              <a:t>suite</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9. C’est tout ! Vous avez </a:t>
            </a:r>
            <a:br>
              <a:rPr lang="fr-FR" dirty="0"/>
            </a:br>
            <a:r>
              <a:rPr lang="fr-FR" dirty="0"/>
              <a:t>lié avec succès votre application d’authentification tierce à votre compte. Il ne vous reste plus qu’à finir de vous connecter.</a:t>
            </a:r>
          </a:p>
          <a:p>
            <a:pPr algn="ctr"/>
            <a:endParaRPr lang="en-US" dirty="0"/>
          </a:p>
          <a:p>
            <a:pPr algn="ctr"/>
            <a:r>
              <a:rPr lang="fr-FR" dirty="0"/>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fr-FR" sz="2800" dirty="0"/>
              <a:t>Applications d’authentification tierces : enregistrement </a:t>
            </a:r>
            <a:br>
              <a:rPr lang="fr-FR" sz="2800" dirty="0"/>
            </a:br>
            <a:r>
              <a:rPr lang="fr-FR" sz="2800" dirty="0"/>
              <a:t>d’une application </a:t>
            </a:r>
            <a:r>
              <a:rPr lang="fr-FR" sz="1600" i="1" dirty="0"/>
              <a:t>suite</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Sur l’écran de connexion, saisissez votre nom d’utilisateur et votre mot de passe, comme d’habitude.</a:t>
            </a:r>
          </a:p>
          <a:p>
            <a:pPr algn="ctr"/>
            <a:r>
              <a:rPr lang="fr-FR" sz="1350"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Vous êtes invité(e) à saisir un code à partir de votre application d’authentification pour vérifier votre identité.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Sur votre appareil mobile, ouvrez votre application d’authentification pour obtenir un code à usage unique basé sur le temps.</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40" dirty="0"/>
              <a:t>4. Sur votre ordinateur, saisissez le code généré par l’application d’authentification, puis cliquez sur </a:t>
            </a:r>
            <a:r>
              <a:rPr lang="fr-FR" sz="1340" b="1" dirty="0"/>
              <a:t>Vérifier</a:t>
            </a:r>
            <a:r>
              <a:rPr lang="fr-FR" sz="1340" dirty="0"/>
              <a:t>. Vous êtes connecté(e) avec succès à votre compte.</a:t>
            </a:r>
          </a:p>
          <a:p>
            <a:endParaRPr lang="en-US" sz="1340" dirty="0"/>
          </a:p>
          <a:p>
            <a:endParaRPr lang="en-US" sz="1340"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fr-FR" sz="2800"/>
              <a:t>Applications d’authentification tierces : connexion</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tous les produits]</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4" y="2270835"/>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Fonctionnent directement — pas de logiciel à installer</a:t>
            </a:r>
          </a:p>
          <a:p>
            <a:pPr marL="609600" lvl="0" indent="-406400">
              <a:spcBef>
                <a:spcPts val="700"/>
              </a:spcBef>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Cryptographie puissante à clé publique unique au compte de l’utilisateur</a:t>
            </a:r>
          </a:p>
          <a:p>
            <a:pPr marL="609600" lvl="0" indent="-406400" algn="l" rtl="0">
              <a:spcBef>
                <a:spcPts val="700"/>
              </a:spcBef>
              <a:spcAft>
                <a:spcPts val="0"/>
              </a:spcAft>
              <a:buClr>
                <a:schemeClr val="accent2"/>
              </a:buClr>
              <a:buSzPts val="1600"/>
              <a:buFont typeface="Salesforce Sans"/>
              <a:buChar char="●"/>
            </a:pPr>
            <a:r>
              <a:rPr lang="fr-FR" sz="1600" dirty="0">
                <a:solidFill>
                  <a:schemeClr val="accent2"/>
                </a:solidFill>
                <a:latin typeface="Salesforce Sans"/>
                <a:ea typeface="Salesforce Sans"/>
                <a:cs typeface="Salesforce Sans"/>
                <a:sym typeface="Salesforce Sans"/>
              </a:rPr>
              <a:t>Résistent aux logiciels malveillants et aux attaques MITM (man-in-the-middle)</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Clés de sécurité</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765735"/>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900" b="1" dirty="0">
                <a:solidFill>
                  <a:schemeClr val="dk1"/>
                </a:solidFill>
                <a:latin typeface="Salesforce Sans"/>
                <a:ea typeface="Salesforce Sans"/>
                <a:cs typeface="Salesforce Sans"/>
                <a:sym typeface="Salesforce Sans"/>
              </a:rPr>
              <a:t>Se connecter avec une clé de sécurité, c’est facile</a:t>
            </a:r>
          </a:p>
          <a:p>
            <a:pPr marL="609600" lvl="0" indent="-406400" algn="l" rtl="0">
              <a:lnSpc>
                <a:spcPct val="100000"/>
              </a:lnSpc>
              <a:spcBef>
                <a:spcPts val="700"/>
              </a:spcBef>
              <a:spcAft>
                <a:spcPts val="0"/>
              </a:spcAft>
              <a:buClr>
                <a:schemeClr val="accent2"/>
              </a:buClr>
              <a:buSzPts val="1600"/>
              <a:buFont typeface="+mj-lt"/>
              <a:buAutoNum type="arabicPeriod"/>
            </a:pPr>
            <a:r>
              <a:rPr lang="fr-FR" sz="1600" dirty="0">
                <a:solidFill>
                  <a:schemeClr val="accent2"/>
                </a:solidFill>
                <a:latin typeface="Salesforce Sans"/>
                <a:ea typeface="Salesforce Sans"/>
                <a:cs typeface="Salesforce Sans"/>
                <a:sym typeface="Salesforce Sans"/>
              </a:rPr>
              <a:t>Branchez la clé de sécurité à l’ordinateur</a:t>
            </a:r>
          </a:p>
          <a:p>
            <a:pPr marL="609600" lvl="0" indent="-406400" algn="l" rtl="0">
              <a:lnSpc>
                <a:spcPct val="100000"/>
              </a:lnSpc>
              <a:spcBef>
                <a:spcPts val="700"/>
              </a:spcBef>
              <a:spcAft>
                <a:spcPts val="700"/>
              </a:spcAft>
              <a:buClr>
                <a:schemeClr val="accent2"/>
              </a:buClr>
              <a:buSzPts val="1600"/>
              <a:buFont typeface="+mj-lt"/>
              <a:buAutoNum type="arabicPeriod"/>
            </a:pPr>
            <a:r>
              <a:rPr lang="fr-FR" sz="1600" dirty="0">
                <a:solidFill>
                  <a:schemeClr val="accent2"/>
                </a:solidFill>
                <a:latin typeface="Salesforce Sans"/>
                <a:ea typeface="Salesforce Sans"/>
                <a:cs typeface="Salesforce Sans"/>
                <a:sym typeface="Salesforce Sans"/>
              </a:rPr>
              <a:t>Appuyez sur le bouton de la clé pour vérifier votre identité</a:t>
            </a:r>
          </a:p>
        </p:txBody>
      </p:sp>
      <p:sp>
        <p:nvSpPr>
          <p:cNvPr id="1214" name="Google Shape;1214;p160"/>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600">
                <a:solidFill>
                  <a:schemeClr val="accent2"/>
                </a:solidFill>
                <a:latin typeface="Salesforce Sans"/>
                <a:ea typeface="Salesforce Sans"/>
                <a:cs typeface="Salesforce Sans"/>
                <a:sym typeface="Salesforce Sans"/>
              </a:rPr>
              <a:t>Utilisez n’importe quelle clé de sécurité compatible avec les normes </a:t>
            </a:r>
            <a:r>
              <a:rPr lang="fr-FR" sz="1600">
                <a:solidFill>
                  <a:schemeClr val="hlink"/>
                </a:solidFill>
                <a:uFill>
                  <a:noFill/>
                </a:uFill>
                <a:latin typeface="Salesforce Sans"/>
                <a:ea typeface="Salesforce Sans"/>
                <a:cs typeface="Salesforce Sans"/>
                <a:sym typeface="Salesforce Sans"/>
                <a:hlinkClick r:id="rId3"/>
              </a:rPr>
              <a:t>FIDO U2F</a:t>
            </a:r>
            <a:r>
              <a:rPr lang="fr-FR" sz="1600">
                <a:solidFill>
                  <a:schemeClr val="accent2"/>
                </a:solidFill>
                <a:latin typeface="Salesforce Sans"/>
                <a:ea typeface="Salesforce Sans"/>
                <a:cs typeface="Salesforce Sans"/>
                <a:sym typeface="Salesforce Sans"/>
              </a:rPr>
              <a:t> ou </a:t>
            </a:r>
            <a:r>
              <a:rPr lang="fr-FR" sz="1600">
                <a:solidFill>
                  <a:schemeClr val="hlink"/>
                </a:solidFill>
                <a:uFill>
                  <a:noFill/>
                </a:uFill>
                <a:latin typeface="Salesforce Sans"/>
                <a:ea typeface="Salesforce Sans"/>
                <a:cs typeface="Salesforce Sans"/>
                <a:sym typeface="Salesforce Sans"/>
                <a:hlinkClick r:id="rId4"/>
              </a:rPr>
              <a:t>WebAuthn (FIDO2)</a:t>
            </a:r>
            <a:r>
              <a:rPr lang="fr-FR" sz="1600">
                <a:solidFill>
                  <a:schemeClr val="accent2"/>
                </a:solidFill>
                <a:latin typeface="Salesforce Sans"/>
                <a:ea typeface="Salesforce Sans"/>
                <a:cs typeface="Salesforce Sans"/>
                <a:sym typeface="Salesforce Sans"/>
              </a:rPr>
              <a:t>, par exemple YubiKey de Yubico ou la clé Titan de Google.</a:t>
            </a:r>
            <a:r>
              <a:rPr lang="fr-FR" sz="1600" b="1">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fr-FR" sz="1600" b="1" dirty="0">
                <a:solidFill>
                  <a:srgbClr val="FFFFFF"/>
                </a:solidFill>
                <a:latin typeface="Salesforce Sans"/>
                <a:ea typeface="Salesforce Sans"/>
                <a:cs typeface="Salesforce Sans"/>
                <a:sym typeface="Salesforce Sans"/>
              </a:rPr>
              <a:t>Formats pris en charge : </a:t>
            </a:r>
            <a:r>
              <a:rPr lang="fr-FR" sz="16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USB-A, USB-C, Lightning, NFC</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fr-FR" sz="1600" b="1" dirty="0">
                <a:solidFill>
                  <a:srgbClr val="FFFFFF"/>
                </a:solidFill>
                <a:latin typeface="Salesforce Sans"/>
                <a:ea typeface="Salesforce Sans"/>
                <a:cs typeface="Salesforce Sans"/>
                <a:sym typeface="Salesforce Sans"/>
              </a:rPr>
              <a:t>Navigateurs pris en charge pour les </a:t>
            </a:r>
            <a:br>
              <a:rPr lang="fr-FR" sz="1600" b="1" dirty="0">
                <a:solidFill>
                  <a:srgbClr val="FFFFFF"/>
                </a:solidFill>
                <a:latin typeface="Salesforce Sans"/>
                <a:ea typeface="Salesforce Sans"/>
                <a:cs typeface="Salesforce Sans"/>
                <a:sym typeface="Salesforce Sans"/>
              </a:rPr>
            </a:br>
            <a:r>
              <a:rPr lang="fr-FR" sz="1600" b="1" dirty="0">
                <a:solidFill>
                  <a:srgbClr val="FFFFFF"/>
                </a:solidFill>
                <a:latin typeface="Salesforce Sans"/>
                <a:ea typeface="Salesforce Sans"/>
                <a:cs typeface="Salesforce Sans"/>
                <a:sym typeface="Salesforce Sans"/>
              </a:rPr>
              <a:t>clés </a:t>
            </a:r>
            <a:r>
              <a:rPr lang="fr-FR" sz="1600" b="1" dirty="0" err="1">
                <a:solidFill>
                  <a:srgbClr val="FFFFFF"/>
                </a:solidFill>
                <a:latin typeface="Salesforce Sans"/>
                <a:ea typeface="Salesforce Sans"/>
                <a:cs typeface="Salesforce Sans"/>
                <a:sym typeface="Salesforce Sans"/>
              </a:rPr>
              <a:t>WebAuthn</a:t>
            </a:r>
            <a:r>
              <a:rPr lang="fr-FR" sz="1600" b="1"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Chrome, </a:t>
            </a:r>
            <a:r>
              <a:rPr lang="fr-FR" sz="1500" dirty="0" err="1">
                <a:solidFill>
                  <a:srgbClr val="FFFFFF"/>
                </a:solidFill>
                <a:latin typeface="Salesforce Sans"/>
                <a:ea typeface="Salesforce Sans"/>
                <a:cs typeface="Salesforce Sans"/>
                <a:sym typeface="Salesforce Sans"/>
              </a:rPr>
              <a:t>Edge</a:t>
            </a:r>
            <a:r>
              <a:rPr lang="fr-FR" sz="1500" dirty="0">
                <a:solidFill>
                  <a:srgbClr val="FFFFFF"/>
                </a:solidFill>
                <a:latin typeface="Salesforce Sans"/>
                <a:ea typeface="Salesforce Sans"/>
                <a:cs typeface="Salesforce Sans"/>
                <a:sym typeface="Salesforce Sans"/>
              </a:rPr>
              <a:t>, Firefox, Safari</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fr-FR" sz="1600" b="1" dirty="0">
                <a:solidFill>
                  <a:srgbClr val="FFFFFF"/>
                </a:solidFill>
                <a:latin typeface="Salesforce Sans"/>
                <a:ea typeface="Salesforce Sans"/>
                <a:cs typeface="Salesforce Sans"/>
                <a:sym typeface="Salesforce Sans"/>
              </a:rPr>
              <a:t>Navigateurs pris en charge pour les clés U2F :</a:t>
            </a:r>
          </a:p>
          <a:p>
            <a:pPr marL="304800" lvl="0" indent="0" algn="l" rtl="0">
              <a:lnSpc>
                <a:spcPct val="115000"/>
              </a:lnSpc>
              <a:spcBef>
                <a:spcPts val="500"/>
              </a:spcBef>
              <a:spcAft>
                <a:spcPts val="0"/>
              </a:spcAft>
              <a:buNone/>
            </a:pPr>
            <a:r>
              <a:rPr lang="fr-FR" sz="1500" dirty="0">
                <a:solidFill>
                  <a:srgbClr val="FFFFFF"/>
                </a:solidFill>
                <a:latin typeface="Salesforce Sans"/>
                <a:ea typeface="Salesforce Sans"/>
                <a:cs typeface="Salesforce Sans"/>
                <a:sym typeface="Salesforce Sans"/>
              </a:rPr>
              <a:t>Chrome, version 41 ou supérieure</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1" y="1218794"/>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fr-FR" sz="1900" b="1" dirty="0">
                <a:solidFill>
                  <a:schemeClr val="dk1"/>
                </a:solidFill>
                <a:latin typeface="Salesforce Sans"/>
                <a:ea typeface="Salesforce Sans"/>
                <a:cs typeface="Salesforce Sans"/>
                <a:sym typeface="Salesforce Sans"/>
              </a:rPr>
              <a:t>Ces solutions matérielles faciles à utiliser offrent une alternative aux méthodes de vérification par application mobile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à votre compte. Vous pouvez être invité(e) à confirmer votre identité avec un mot de passe à usage unique par </a:t>
            </a:r>
            <a:br>
              <a:rPr lang="fr-FR" sz="1350" dirty="0"/>
            </a:br>
            <a:r>
              <a:rPr lang="fr-FR" sz="1350" dirty="0"/>
              <a:t>e-mail ou SMS.</a:t>
            </a:r>
          </a:p>
          <a:p>
            <a:r>
              <a:rPr lang="fr-FR" sz="135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L’écran Connecter </a:t>
            </a:r>
            <a:r>
              <a:rPr lang="fr-FR" sz="1350" dirty="0" err="1"/>
              <a:t>Salesforce</a:t>
            </a:r>
            <a:r>
              <a:rPr lang="fr-FR" sz="1350" dirty="0"/>
              <a:t> </a:t>
            </a:r>
            <a:r>
              <a:rPr lang="fr-FR" sz="1350" dirty="0" err="1"/>
              <a:t>Authenticator</a:t>
            </a:r>
            <a:r>
              <a:rPr lang="fr-FR" sz="1350" dirty="0"/>
              <a:t> s’affiche par défaut. Cliquez sur </a:t>
            </a:r>
            <a:r>
              <a:rPr lang="fr-FR" sz="1350" b="1" dirty="0"/>
              <a:t>Choisir une autre méthode de vérification</a:t>
            </a:r>
            <a:r>
              <a:rPr lang="fr-FR" sz="1350"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Sélectionnez </a:t>
            </a:r>
            <a:r>
              <a:rPr lang="fr-FR" sz="1350" b="1" dirty="0"/>
              <a:t>Utiliser une clé de deuxième facteur universel (U2F)</a:t>
            </a:r>
            <a:r>
              <a:rPr lang="fr-F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L’écran Enregistrer une </a:t>
            </a:r>
            <a:br>
              <a:rPr lang="fr-FR" sz="1350" dirty="0"/>
            </a:br>
            <a:r>
              <a:rPr lang="fr-FR" sz="1350" dirty="0"/>
              <a:t>clé de sécurité s’affiche. Branchez la clé de sécurité </a:t>
            </a:r>
            <a:br>
              <a:rPr lang="fr-FR" sz="1350" dirty="0"/>
            </a:br>
            <a:r>
              <a:rPr lang="fr-FR" sz="1350" dirty="0"/>
              <a:t>à votre ordinateur. Si vous </a:t>
            </a:r>
            <a:br>
              <a:rPr lang="fr-FR" sz="1350" dirty="0"/>
            </a:br>
            <a:r>
              <a:rPr lang="fr-FR" sz="1350" dirty="0"/>
              <a:t>y êtes invité(e) par votre navigateur, appuyez sur le bouton de la clé.</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fr-FR" sz="2800" dirty="0"/>
              <a:t>Clés de sécurité : enregistrement d’une clé</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produits reposant sur Salesforce Platform]</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Une fois la clé de sécurité enregistrée, cliquez sur </a:t>
            </a:r>
            <a:r>
              <a:rPr lang="fr-FR" b="1"/>
              <a:t>Continuer</a:t>
            </a:r>
            <a:r>
              <a:rPr lang="fr-FR"/>
              <a:t>. </a:t>
            </a:r>
          </a:p>
          <a:p>
            <a:r>
              <a:rPr lang="fr-FR"/>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C’est tout ! Vous avez lié avec succès votre clé de sécurité à votre compte. Il ne vous reste plus qu’à finir de vous connecter.</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fr-FR" sz="2800"/>
              <a:t>Clés de sécurité : enregistrement d’une clé </a:t>
            </a:r>
            <a:r>
              <a:rPr lang="fr-FR" sz="1600" i="1"/>
              <a:t>suite</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au compte. Vous pouvez être invité(e) à confirmer votre identité avec un mot de passe à usage unique par </a:t>
            </a:r>
            <a:br>
              <a:rPr lang="fr-FR" sz="1350" dirty="0"/>
            </a:br>
            <a:r>
              <a:rPr lang="fr-FR" sz="1350" dirty="0"/>
              <a:t>e-mail ou SMS.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Sélectionnez </a:t>
            </a:r>
            <a:r>
              <a:rPr lang="fr-FR" sz="1350" b="1" dirty="0"/>
              <a:t>Clé de sécurité</a:t>
            </a:r>
            <a:r>
              <a:rPr lang="fr-FR" sz="1350" dirty="0"/>
              <a:t> dans la liste des méthodes de vérification.</a:t>
            </a:r>
          </a:p>
          <a:p>
            <a:pPr algn="ctr"/>
            <a:endParaRPr lang="en-US" sz="1350"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Branchez la clé de sécurité à votre ordinateur, puis cliquez sur </a:t>
            </a:r>
            <a:r>
              <a:rPr lang="fr-FR" sz="1350" b="1" dirty="0"/>
              <a:t>Enregistrer</a:t>
            </a:r>
            <a:r>
              <a:rPr lang="fr-F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À l’invite du navigateur, appuyez sur le bouton de la clé de sécurité.</a:t>
            </a:r>
          </a:p>
          <a:p>
            <a:endParaRPr lang="en-US" sz="1350"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fr-FR" sz="2800"/>
              <a:t>Clés de sécurité : enregistrement d’une clé</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autres produits Salesforce]</a:t>
            </a:r>
          </a:p>
          <a:p>
            <a:endParaRPr lang="en-US" dirty="0">
              <a:solidFill>
                <a:srgbClr val="C00000"/>
              </a:solidFill>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Attribuez un nom à votre clé de sécurité pour qu’elle soit facile à reconnaître, puis cliquez sur </a:t>
            </a:r>
            <a:r>
              <a:rPr lang="fr-FR" b="1"/>
              <a:t>Terminé</a:t>
            </a:r>
            <a:r>
              <a:rPr lang="fr-FR"/>
              <a:t>.</a:t>
            </a:r>
          </a:p>
          <a:p>
            <a:endParaRPr lang="en-US" dirty="0"/>
          </a:p>
          <a:p>
            <a:r>
              <a:rPr lang="fr-FR"/>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C’est tout ! Vous avez lié avec succès votre clé de sécurité à votre compte. Il ne vous reste plus qu’à finir de vous connecter.</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fr-FR" sz="2800"/>
              <a:t>Clés de sécurité : enregistrement d’une clé </a:t>
            </a:r>
            <a:r>
              <a:rPr lang="fr-FR" sz="1600" i="1"/>
              <a:t>suite</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Dans un navigateur pris en charge, accédez à l’écran de connexion, puis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2. Salesforce vous invite à insérer votre clé de sécurité.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Branchez la clé de sécurité à votre ordinateur. Si vous y êtes invité(e) par votre navigateur, appuyez sur le bouton de la clé de sécurité.</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4. Vous êtes connecté(e) avec succès à votre compte.</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fr-FR" sz="2800"/>
              <a:t>Clés de sécurité : connexion</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produits reposant sur Salesforce Platform]</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1. Dans un navigateur pris en charge, accédez à l’écran de connexion, puis saisissez votre nom d’utilisateur et votre mot de passe, comme d’habitude.</a:t>
            </a:r>
          </a:p>
          <a:p>
            <a:pPr algn="ctr"/>
            <a:r>
              <a:rPr lang="fr-FR"/>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2. Branchez sur votre ordinateur la clé de sécurité que vous avez enregistrée pour votre compte, puis cliquez sur </a:t>
            </a:r>
            <a:r>
              <a:rPr lang="fr-FR" b="1"/>
              <a:t>Vérifier</a:t>
            </a:r>
            <a:r>
              <a:rPr lang="fr-FR"/>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3. À l’invite du navigateur, appuyez sur le bouton de la clé de sécurité.</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4. Vous êtes connecté(e) avec succès à votre compte.</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fr-FR" sz="2800"/>
              <a:t>Clés de sécurité : connexion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autres produits Salesforce]</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39" y="250825"/>
            <a:ext cx="9674265"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dirty="0"/>
              <a:t>Amélioration de la sécurité de notre entreprise</a:t>
            </a:r>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fr-FR"/>
              <a:t>Sécurisez les comptes utilisateur Salesforce grâce à l’authentification multifacteur (MFA).</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savez</a:t>
            </a:r>
          </a:p>
          <a:p>
            <a:pPr marL="0" lvl="0" indent="0" algn="ctr" rtl="0">
              <a:spcBef>
                <a:spcPts val="300"/>
              </a:spcBef>
              <a:spcAft>
                <a:spcPts val="300"/>
              </a:spcAft>
              <a:buNone/>
            </a:pPr>
            <a:r>
              <a:rPr lang="fr-FR" sz="1900">
                <a:solidFill>
                  <a:srgbClr val="59575C"/>
                </a:solidFill>
                <a:latin typeface="Salesforce Sans"/>
                <a:ea typeface="Salesforce Sans"/>
                <a:cs typeface="Salesforce Sans"/>
                <a:sym typeface="Salesforce Sans"/>
              </a:rPr>
              <a:t>Identifiant et mot de passe</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2400" b="1">
                <a:solidFill>
                  <a:srgbClr val="205CA0"/>
                </a:solidFill>
                <a:latin typeface="Salesforce Sans"/>
                <a:ea typeface="Salesforce Sans"/>
                <a:cs typeface="Salesforce Sans"/>
                <a:sym typeface="Salesforce Sans"/>
              </a:rPr>
              <a:t>Ce que vous avez</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Application Authenticator</a:t>
            </a:r>
          </a:p>
          <a:p>
            <a:pPr marL="0" lvl="0" indent="0" algn="ctr" rtl="0">
              <a:spcBef>
                <a:spcPts val="300"/>
              </a:spcBef>
              <a:spcAft>
                <a:spcPts val="0"/>
              </a:spcAft>
              <a:buNone/>
            </a:pPr>
            <a:r>
              <a:rPr lang="fr-FR" sz="1900">
                <a:solidFill>
                  <a:schemeClr val="accent2"/>
                </a:solidFill>
                <a:latin typeface="Salesforce Sans"/>
                <a:ea typeface="Salesforce Sans"/>
                <a:cs typeface="Salesforce Sans"/>
                <a:sym typeface="Salesforce Sans"/>
              </a:rPr>
              <a:t> Clé de sécurité</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fr-FR"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1576074">
              <a:off x="8838550" y="4649112"/>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dirty="0">
                  <a:solidFill>
                    <a:srgbClr val="FFFFFF"/>
                  </a:solidFill>
                  <a:latin typeface="Salesforce Sans"/>
                  <a:ea typeface="Salesforce Sans"/>
                  <a:cs typeface="Salesforce Sans"/>
                  <a:sym typeface="Salesforce Sans"/>
                </a:rPr>
                <a:t>L’activation de la MFA est une des mesures les plus simples et les plus efficaces que vous puissiez prendre pour sécuriser vos organisations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597171"/>
            <a:ext cx="6212699" cy="1961583"/>
          </a:xfrm>
          <a:prstGeom prst="rect">
            <a:avLst/>
          </a:prstGeom>
          <a:noFill/>
          <a:ln>
            <a:noFill/>
          </a:ln>
        </p:spPr>
        <p:txBody>
          <a:bodyPr spcFirstLastPara="1" wrap="square" lIns="0" tIns="0" rIns="0" bIns="0" anchor="t" anchorCtr="0">
            <a:noAutofit/>
          </a:bodyPr>
          <a:lstStyle/>
          <a:p>
            <a:pPr marL="609600" lvl="0" indent="-406400">
              <a:buClr>
                <a:schemeClr val="accent2"/>
              </a:buClr>
              <a:buSzPts val="1600"/>
              <a:buFont typeface="Salesforce Sans"/>
              <a:buChar char="●"/>
            </a:pPr>
            <a:r>
              <a:rPr lang="fr-FR" sz="1550" dirty="0">
                <a:solidFill>
                  <a:schemeClr val="accent2"/>
                </a:solidFill>
                <a:latin typeface="Salesforce Sans"/>
              </a:rPr>
              <a:t>Vérifiez l’identité avec un scan d’empreintes digitales, </a:t>
            </a:r>
            <a:br>
              <a:rPr lang="fr-FR" sz="1550" dirty="0">
                <a:solidFill>
                  <a:schemeClr val="accent2"/>
                </a:solidFill>
                <a:latin typeface="Salesforce Sans"/>
              </a:rPr>
            </a:br>
            <a:r>
              <a:rPr lang="fr-FR" sz="1550" dirty="0">
                <a:solidFill>
                  <a:schemeClr val="accent2"/>
                </a:solidFill>
                <a:latin typeface="Salesforce Sans"/>
              </a:rPr>
              <a:t>d’iris ou de visage.</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Pas d’application ou de matériel supplémentaire nécessaire.</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Cryptographie puissante à clé publique unique au compte de l’utilisateur.</a:t>
            </a:r>
            <a:r>
              <a:rPr lang="en-IE" sz="1550" dirty="0">
                <a:solidFill>
                  <a:schemeClr val="accent2"/>
                </a:solidFill>
                <a:latin typeface="Salesforce Sans"/>
              </a:rPr>
              <a:t> </a:t>
            </a:r>
          </a:p>
          <a:p>
            <a:pPr marL="609600" lvl="0" indent="-406400">
              <a:buClr>
                <a:schemeClr val="accent2"/>
              </a:buClr>
              <a:buSzPts val="1600"/>
              <a:buFont typeface="Salesforce Sans"/>
              <a:buChar char="●"/>
            </a:pPr>
            <a:r>
              <a:rPr lang="fr-FR" sz="1550" dirty="0">
                <a:solidFill>
                  <a:schemeClr val="accent2"/>
                </a:solidFill>
                <a:latin typeface="Salesforce Sans"/>
              </a:rPr>
              <a:t>Résistent aux logiciels malveillants, à l’hameçonnage </a:t>
            </a:r>
            <a:br>
              <a:rPr lang="fr-FR" sz="1550" dirty="0">
                <a:solidFill>
                  <a:schemeClr val="accent2"/>
                </a:solidFill>
                <a:latin typeface="Salesforce Sans"/>
              </a:rPr>
            </a:br>
            <a:r>
              <a:rPr lang="fr-FR" sz="1550" dirty="0">
                <a:solidFill>
                  <a:schemeClr val="accent2"/>
                </a:solidFill>
                <a:latin typeface="Salesforce Sans"/>
              </a:rPr>
              <a:t>et aux attaques MITM (man-in-the-middle)</a:t>
            </a:r>
            <a:endParaRPr sz="155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Applications d’authentification intégrées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fr-FR" sz="1900" b="1" dirty="0">
                <a:solidFill>
                  <a:schemeClr val="dk1"/>
                </a:solidFill>
                <a:latin typeface="Salesforce Sans"/>
              </a:rPr>
              <a:t>Il est facile de se connecter avec ce type de méthode de vérification !</a:t>
            </a:r>
            <a:endParaRPr sz="1900" b="1" dirty="0">
              <a:solidFill>
                <a:schemeClr val="dk1"/>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mj-lt"/>
              <a:buAutoNum type="arabicPeriod"/>
            </a:pPr>
            <a:r>
              <a:rPr lang="fr-FR" sz="1600" dirty="0">
                <a:solidFill>
                  <a:schemeClr val="accent2"/>
                </a:solidFill>
                <a:latin typeface="Salesforce Sans"/>
              </a:rPr>
              <a:t>Saisissez un nom d’utilisateur et un mot de passe.</a:t>
            </a:r>
            <a:r>
              <a:rPr lang="en-IE" sz="1600" dirty="0">
                <a:solidFill>
                  <a:schemeClr val="accent2"/>
                </a:solidFill>
                <a:latin typeface="Salesforce Sans"/>
              </a:rPr>
              <a:t> </a:t>
            </a:r>
          </a:p>
          <a:p>
            <a:pPr marL="609600" lvl="0" indent="-406400">
              <a:spcBef>
                <a:spcPts val="700"/>
              </a:spcBef>
              <a:buClr>
                <a:schemeClr val="accent2"/>
              </a:buClr>
              <a:buSzPts val="1600"/>
              <a:buFont typeface="+mj-lt"/>
              <a:buAutoNum type="arabicPeriod"/>
            </a:pPr>
            <a:r>
              <a:rPr lang="fr-FR" sz="1600" dirty="0">
                <a:solidFill>
                  <a:schemeClr val="accent2"/>
                </a:solidFill>
                <a:latin typeface="Salesforce Sans"/>
              </a:rPr>
              <a:t>Utilisez votre application d’authentification intégrée pour fournir votre identificateur biométrique, votre code PIN ou votre mot de passe.</a:t>
            </a:r>
            <a:endParaRPr sz="1600" dirty="0">
              <a:solidFill>
                <a:schemeClr val="accent2"/>
              </a:solidFill>
              <a:latin typeface="Salesforce Sans"/>
              <a:sym typeface="Salesforce Sans"/>
            </a:endParaRPr>
          </a:p>
        </p:txBody>
      </p:sp>
      <p:sp>
        <p:nvSpPr>
          <p:cNvPr id="1218" name="Google Shape;1218;p160"/>
          <p:cNvSpPr txBox="1"/>
          <p:nvPr/>
        </p:nvSpPr>
        <p:spPr>
          <a:xfrm>
            <a:off x="442393" y="1205308"/>
            <a:ext cx="6515967"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fr-FR" sz="1900" b="1" dirty="0">
                <a:solidFill>
                  <a:schemeClr val="dk1"/>
                </a:solidFill>
                <a:latin typeface="Salesforce Sans"/>
              </a:rPr>
              <a:t>Vérification MFA facile à l’aide du service d’authentification intégré d’un ordinateur de bureau ou d’un appareil mobile, tel que Windows Hello, </a:t>
            </a:r>
            <a:r>
              <a:rPr lang="fr-FR" sz="1900" b="1" dirty="0" err="1">
                <a:solidFill>
                  <a:schemeClr val="dk1"/>
                </a:solidFill>
                <a:latin typeface="Salesforce Sans"/>
              </a:rPr>
              <a:t>Touch</a:t>
            </a:r>
            <a:r>
              <a:rPr lang="fr-FR" sz="1900" b="1" dirty="0">
                <a:solidFill>
                  <a:schemeClr val="dk1"/>
                </a:solidFill>
                <a:latin typeface="Salesforce Sans"/>
              </a:rPr>
              <a:t> ID ou Face ID.</a:t>
            </a:r>
            <a:r>
              <a:rPr lang="en-IE" sz="1900" b="1" dirty="0">
                <a:solidFill>
                  <a:schemeClr val="dk1"/>
                </a:solidFill>
                <a:latin typeface="Salesforce Sans"/>
              </a:rPr>
              <a:t> </a:t>
            </a:r>
            <a:endParaRPr sz="1900" b="1" dirty="0">
              <a:solidFill>
                <a:schemeClr val="dk1"/>
              </a:solidFill>
              <a:latin typeface="Salesforce Sans"/>
            </a:endParaRP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482377"/>
            <a:ext cx="3999205"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L’appareil, le système d’exploitation et le navigateur de l’utilisateur doivent prendre en charge la </a:t>
            </a:r>
            <a:r>
              <a:rPr lang="fr-FR" sz="1450" dirty="0">
                <a:solidFill>
                  <a:schemeClr val="bg1"/>
                </a:solidFill>
                <a:latin typeface="Salesforce Sans Book" panose="020B0505020202020203" pitchFamily="34" charset="77"/>
                <a:hlinkClick r:id="rId5">
                  <a:extLst>
                    <a:ext uri="{A12FA001-AC4F-418D-AE19-62706E023703}">
                      <ahyp:hlinkClr xmlns:ahyp="http://schemas.microsoft.com/office/drawing/2018/hyperlinkcolor" val="tx"/>
                    </a:ext>
                  </a:extLst>
                </a:hlinkClick>
              </a:rPr>
              <a:t>norme FIDO2 WebAuthn</a:t>
            </a:r>
            <a:r>
              <a:rPr lang="en-US" sz="1450" dirty="0">
                <a:solidFill>
                  <a:schemeClr val="bg1"/>
                </a:solidFill>
                <a:latin typeface="Salesforce Sans Book" panose="020B0505020202020203" pitchFamily="34" charset="77"/>
                <a:ea typeface="Salesforce Sans"/>
                <a:cs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Le service d’authentification intégré doit être activé et configuré pour vérifier l’identité d’un utilisateur de manière biométrique ou via un code PIN ou un mot de passe.</a:t>
            </a:r>
            <a:r>
              <a:rPr lang="en-IE" sz="1450" dirty="0">
                <a:solidFill>
                  <a:srgbClr val="FFFFFF"/>
                </a:solidFill>
                <a:latin typeface="Salesforce Sans"/>
              </a:rPr>
              <a:t> </a:t>
            </a:r>
          </a:p>
          <a:p>
            <a:pPr marL="285750" lvl="0" indent="-285750">
              <a:lnSpc>
                <a:spcPct val="115000"/>
              </a:lnSpc>
              <a:spcAft>
                <a:spcPts val="900"/>
              </a:spcAft>
              <a:buClr>
                <a:schemeClr val="bg1"/>
              </a:buClr>
              <a:buSzPct val="120000"/>
              <a:buFont typeface="Arial" panose="020B0604020202020204" pitchFamily="34" charset="0"/>
              <a:buChar char="•"/>
            </a:pPr>
            <a:r>
              <a:rPr lang="fr-FR" sz="1450" dirty="0">
                <a:solidFill>
                  <a:srgbClr val="FFFFFF"/>
                </a:solidFill>
                <a:latin typeface="Salesforce Sans"/>
              </a:rPr>
              <a:t>Pour l’authentification biométrique, l’appareil de l’utilisateur doit être capable d’effectuer un scan d’empreintes digitales, d’iris ou de visage.</a:t>
            </a:r>
            <a:endParaRPr sz="1450" dirty="0">
              <a:solidFill>
                <a:srgbClr val="59575C"/>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29985455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Dans un navigateur compatible, connectez-vous à votre compte. Vous pouvez être invité(e) à confirmer votre identité avec un mot de passe à usage unique par </a:t>
            </a:r>
            <a:br>
              <a:rPr lang="fr-FR" sz="1350" dirty="0"/>
            </a:br>
            <a:r>
              <a:rPr lang="fr-FR" sz="1350" dirty="0"/>
              <a:t>e-mail ou SMS.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2. Sélectionnez </a:t>
            </a:r>
            <a:r>
              <a:rPr lang="fr-FR" sz="1350" b="1" dirty="0"/>
              <a:t>Application d’authentification intégrée</a:t>
            </a:r>
            <a:r>
              <a:rPr lang="fr-FR" sz="1350" dirty="0"/>
              <a:t> dans la liste des méthodes de vérification.</a:t>
            </a:r>
          </a:p>
          <a:p>
            <a:pPr algn="ctr"/>
            <a:endParaRPr lang="en-US" sz="1350"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Cliquez sur </a:t>
            </a:r>
            <a:r>
              <a:rPr lang="fr-FR" sz="1350" b="1" dirty="0"/>
              <a:t>Inscription</a:t>
            </a:r>
            <a:r>
              <a:rPr lang="fr-FR"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233210" y="1499616"/>
            <a:ext cx="273508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Lorsque vous y êtes invité(e), saisissez l’identificateur que vous avez configuré pour votre application d’authentification intégrée, tel qu’un scan d’empreinte digitale ou de visage, ou un code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876453"/>
            <a:ext cx="11046000" cy="553530"/>
          </a:xfrm>
        </p:spPr>
        <p:txBody>
          <a:bodyPr/>
          <a:lstStyle/>
          <a:p>
            <a:r>
              <a:rPr lang="fr-FR" sz="2800" dirty="0"/>
              <a:t>Applications d’authentification intégrées : enregistrement </a:t>
            </a:r>
            <a:br>
              <a:rPr lang="fr-FR" sz="2800" dirty="0"/>
            </a:br>
            <a:r>
              <a:rPr lang="fr-FR" sz="2800" dirty="0"/>
              <a:t>d’une application d’authentification</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dirty="0">
                <a:solidFill>
                  <a:srgbClr val="C00000"/>
                </a:solidFill>
                <a:latin typeface="Times New Roman" panose="02020603050405020304" pitchFamily="18" charset="0"/>
                <a:cs typeface="Times New Roman" panose="02020603050405020304" pitchFamily="18" charset="0"/>
              </a:rPr>
              <a:t>[Pour </a:t>
            </a:r>
            <a:r>
              <a:rPr lang="fr-FR" dirty="0" err="1">
                <a:solidFill>
                  <a:srgbClr val="C00000"/>
                </a:solidFill>
                <a:latin typeface="Times New Roman" panose="02020603050405020304" pitchFamily="18" charset="0"/>
                <a:cs typeface="Times New Roman" panose="02020603050405020304" pitchFamily="18" charset="0"/>
              </a:rPr>
              <a:t>Heroku</a:t>
            </a:r>
            <a:r>
              <a:rPr lang="fr-FR" dirty="0">
                <a:solidFill>
                  <a:srgbClr val="C00000"/>
                </a:solidFill>
                <a:latin typeface="Times New Roman" panose="02020603050405020304" pitchFamily="18" charset="0"/>
                <a:cs typeface="Times New Roman" panose="02020603050405020304" pitchFamily="18" charset="0"/>
              </a:rPr>
              <a:t>, </a:t>
            </a:r>
            <a:r>
              <a:rPr lang="fr-FR" dirty="0" err="1">
                <a:solidFill>
                  <a:srgbClr val="C00000"/>
                </a:solidFill>
                <a:latin typeface="Times New Roman" panose="02020603050405020304" pitchFamily="18" charset="0"/>
                <a:cs typeface="Times New Roman" panose="02020603050405020304" pitchFamily="18" charset="0"/>
              </a:rPr>
              <a:t>Anypoint</a:t>
            </a:r>
            <a:r>
              <a:rPr lang="fr-FR" dirty="0">
                <a:solidFill>
                  <a:srgbClr val="C00000"/>
                </a:solidFill>
                <a:latin typeface="Times New Roman" panose="02020603050405020304" pitchFamily="18" charset="0"/>
                <a:cs typeface="Times New Roman" panose="02020603050405020304" pitchFamily="18" charset="0"/>
              </a:rPr>
              <a:t> Platform de </a:t>
            </a:r>
            <a:r>
              <a:rPr lang="fr-FR" dirty="0" err="1">
                <a:solidFill>
                  <a:srgbClr val="C00000"/>
                </a:solidFill>
                <a:latin typeface="Times New Roman" panose="02020603050405020304" pitchFamily="18" charset="0"/>
                <a:cs typeface="Times New Roman" panose="02020603050405020304" pitchFamily="18" charset="0"/>
              </a:rPr>
              <a:t>MuleSoft</a:t>
            </a:r>
            <a:r>
              <a:rPr lang="fr-FR" dirty="0">
                <a:solidFill>
                  <a:srgbClr val="C00000"/>
                </a:solidFill>
                <a:latin typeface="Times New Roman" panose="02020603050405020304" pitchFamily="18" charset="0"/>
                <a:cs typeface="Times New Roman" panose="02020603050405020304" pitchFamily="18" charset="0"/>
              </a:rPr>
              <a:t> et Marketing Cloud — Social Studio]</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Attribuez un nom à votre application d’authentification intégrée pour qu’elle soit facile à reconnaître, puis cliquez sur </a:t>
            </a:r>
            <a:r>
              <a:rPr lang="fr-FR" b="1"/>
              <a:t>Terminé</a:t>
            </a:r>
            <a:r>
              <a:rPr lang="fr-FR"/>
              <a:t>.</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C’est tout ! Vous avez lié avec succès votre application d’authentification intégrée à votre compte. Il ne vous reste plus qu’à finir de vous connecter.</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fr-FR" sz="2800" dirty="0"/>
              <a:t>Applications d’authentification intégrées : enregistrement </a:t>
            </a:r>
            <a:br>
              <a:rPr lang="fr-FR" sz="2800" dirty="0"/>
            </a:br>
            <a:r>
              <a:rPr lang="fr-FR" sz="2800" dirty="0"/>
              <a:t>d’une application d’authentification </a:t>
            </a:r>
            <a:r>
              <a:rPr lang="fr-FR" sz="1600" i="1" dirty="0"/>
              <a:t>suite</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1. Dans un navigateur pris en charge, accédez à l’écran de connexion, puis saisissez votre nom d’utilisateur et votre mot de passe, comme d’habitude.</a:t>
            </a:r>
          </a:p>
          <a:p>
            <a:pPr algn="ctr"/>
            <a:r>
              <a:rPr lang="fr-FR" sz="1300"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2. Lorsque vous voyez l’écran Vérifier votre identité, cliquez sur </a:t>
            </a:r>
            <a:r>
              <a:rPr lang="fr-FR" sz="1300" b="1" dirty="0"/>
              <a:t>Vérifier</a:t>
            </a:r>
            <a:r>
              <a:rPr lang="fr-FR" sz="1300"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666034"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3. Lorsque vous y êtes invité(e), saisissez l’identificateur que vous avez configuré pour votre application d’authentification intégrée, tel qu’un scan d’empreinte digitale ou de visage, ou un code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00" dirty="0"/>
              <a:t>4. Vous êtes connecté(e) avec succès.</a:t>
            </a:r>
          </a:p>
          <a:p>
            <a:endParaRPr lang="en-US" sz="1300"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fr-FR" sz="2800"/>
              <a:t>Applications d’authentification intégrées : connexion</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Heroku, Anypoint Platform de MuleSoft et Marketing Cloud — Social Studio]</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fr-FR"/>
              <a:t>Assistance et ressources</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678552"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fr-FR" sz="2000" dirty="0">
                <a:solidFill>
                  <a:srgbClr val="C00000"/>
                </a:solidFill>
                <a:latin typeface="Times New Roman" panose="02020603050405020304" pitchFamily="18" charset="0"/>
                <a:cs typeface="Times New Roman" panose="02020603050405020304" pitchFamily="18" charset="0"/>
              </a:rPr>
              <a:t>[Administrateurs : personnalisez cette diapositive pour inclure :</a:t>
            </a:r>
          </a:p>
          <a:p>
            <a:pPr marL="571500" indent="-342900">
              <a:buFont typeface="Arial" panose="020B0604020202020204" pitchFamily="34" charset="0"/>
              <a:buChar char="•"/>
            </a:pPr>
            <a:r>
              <a:rPr lang="fr-FR" sz="2000" dirty="0">
                <a:solidFill>
                  <a:srgbClr val="C00000"/>
                </a:solidFill>
                <a:latin typeface="Times New Roman" panose="02020603050405020304" pitchFamily="18" charset="0"/>
                <a:cs typeface="Times New Roman" panose="02020603050405020304" pitchFamily="18" charset="0"/>
              </a:rPr>
              <a:t>le processus à suivre pour obtenir de l’aide ou poser des questions ;</a:t>
            </a:r>
          </a:p>
          <a:p>
            <a:pPr marL="571500" indent="-342900">
              <a:buFont typeface="Arial" panose="020B0604020202020204" pitchFamily="34" charset="0"/>
              <a:buChar char="•"/>
            </a:pPr>
            <a:r>
              <a:rPr lang="fr-FR" sz="2000" dirty="0">
                <a:solidFill>
                  <a:srgbClr val="C00000"/>
                </a:solidFill>
                <a:latin typeface="Times New Roman" panose="02020603050405020304" pitchFamily="18" charset="0"/>
                <a:cs typeface="Times New Roman" panose="02020603050405020304" pitchFamily="18" charset="0"/>
              </a:rPr>
              <a:t>des liens vers vos supports de formation et d’enregistrement pour la MFA.]</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300">
                <a:solidFill>
                  <a:srgbClr val="205CA0"/>
                </a:solidFill>
                <a:latin typeface="Salesforce Sans"/>
                <a:ea typeface="Salesforce Sans"/>
                <a:cs typeface="Salesforce Sans"/>
                <a:sym typeface="Salesforce Sans"/>
              </a:rPr>
              <a:t>La MFA peut empêcher certains types d’attaques répandus.</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Comment la MFA contribue à empêcher des attaques courantes</a:t>
            </a:r>
          </a:p>
        </p:txBody>
      </p:sp>
      <p:sp>
        <p:nvSpPr>
          <p:cNvPr id="1119" name="Google Shape;1119;p156"/>
          <p:cNvSpPr txBox="1"/>
          <p:nvPr/>
        </p:nvSpPr>
        <p:spPr>
          <a:xfrm>
            <a:off x="7649799" y="1752600"/>
            <a:ext cx="4492451"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Hameçonnage par e-mail (</a:t>
            </a:r>
            <a:r>
              <a:rPr lang="fr-FR" sz="1900" dirty="0" err="1">
                <a:solidFill>
                  <a:srgbClr val="59575C"/>
                </a:solidFill>
                <a:latin typeface="Salesforce Sans"/>
                <a:ea typeface="Salesforce Sans"/>
                <a:cs typeface="Salesforce Sans"/>
                <a:sym typeface="Salesforce Sans"/>
              </a:rPr>
              <a:t>phishing</a:t>
            </a:r>
            <a:r>
              <a:rPr lang="fr-FR" sz="1900" dirty="0">
                <a:solidFill>
                  <a:srgbClr val="59575C"/>
                </a:solidFill>
                <a:latin typeface="Salesforce Sans"/>
                <a:ea typeface="Salesforce Sans"/>
                <a:cs typeface="Salesforce Sans"/>
                <a:sym typeface="Salesforce Sans"/>
              </a:rPr>
              <a:t>), par message vocal (</a:t>
            </a:r>
            <a:r>
              <a:rPr lang="fr-FR" sz="1900" dirty="0" err="1">
                <a:solidFill>
                  <a:srgbClr val="59575C"/>
                </a:solidFill>
                <a:latin typeface="Salesforce Sans"/>
                <a:ea typeface="Salesforce Sans"/>
                <a:cs typeface="Salesforce Sans"/>
                <a:sym typeface="Salesforce Sans"/>
              </a:rPr>
              <a:t>vishing</a:t>
            </a:r>
            <a:r>
              <a:rPr lang="fr-FR" sz="1900" dirty="0">
                <a:solidFill>
                  <a:srgbClr val="59575C"/>
                </a:solidFill>
                <a:latin typeface="Salesforce Sans"/>
                <a:ea typeface="Salesforce Sans"/>
                <a:cs typeface="Salesforce Sans"/>
                <a:sym typeface="Salesforce Sans"/>
              </a:rPr>
              <a:t>), par SMS (</a:t>
            </a:r>
            <a:r>
              <a:rPr lang="fr-FR" sz="1900" dirty="0" err="1">
                <a:solidFill>
                  <a:srgbClr val="59575C"/>
                </a:solidFill>
                <a:latin typeface="Salesforce Sans"/>
                <a:ea typeface="Salesforce Sans"/>
                <a:cs typeface="Salesforce Sans"/>
                <a:sym typeface="Salesforce Sans"/>
              </a:rPr>
              <a:t>smishing</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Hameçonnage ciblé (</a:t>
            </a:r>
            <a:r>
              <a:rPr lang="fr-FR" sz="1900" dirty="0" err="1">
                <a:solidFill>
                  <a:srgbClr val="59575C"/>
                </a:solidFill>
                <a:latin typeface="Salesforce Sans"/>
                <a:ea typeface="Salesforce Sans"/>
                <a:cs typeface="Salesforce Sans"/>
                <a:sym typeface="Salesforce Sans"/>
              </a:rPr>
              <a:t>spear</a:t>
            </a:r>
            <a:r>
              <a:rPr lang="fr-FR" sz="1900" dirty="0">
                <a:solidFill>
                  <a:srgbClr val="59575C"/>
                </a:solidFill>
                <a:latin typeface="Salesforce Sans"/>
                <a:ea typeface="Salesforce Sans"/>
                <a:cs typeface="Salesforce Sans"/>
                <a:sym typeface="Salesforce Sans"/>
              </a:rPr>
              <a:t> </a:t>
            </a:r>
            <a:r>
              <a:rPr lang="fr-FR" sz="1900" dirty="0" err="1">
                <a:solidFill>
                  <a:srgbClr val="59575C"/>
                </a:solidFill>
                <a:latin typeface="Salesforce Sans"/>
                <a:ea typeface="Salesforce Sans"/>
                <a:cs typeface="Salesforce Sans"/>
                <a:sym typeface="Salesforce Sans"/>
              </a:rPr>
              <a:t>phishing</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Enregistreurs de frappe (</a:t>
            </a:r>
            <a:r>
              <a:rPr lang="fr-FR" sz="1900" dirty="0" err="1">
                <a:solidFill>
                  <a:srgbClr val="59575C"/>
                </a:solidFill>
                <a:latin typeface="Salesforce Sans"/>
                <a:ea typeface="Salesforce Sans"/>
                <a:cs typeface="Salesforce Sans"/>
                <a:sym typeface="Salesforce Sans"/>
              </a:rPr>
              <a:t>keyloggers</a:t>
            </a:r>
            <a:r>
              <a:rPr lang="fr-FR" sz="1900" dirty="0">
                <a:solidFill>
                  <a:srgbClr val="59575C"/>
                </a:solidFill>
                <a:latin typeface="Salesforce Sans"/>
                <a:ea typeface="Salesforce Sans"/>
                <a:cs typeface="Salesforce Sans"/>
                <a:sym typeface="Salesforce Sans"/>
              </a:rPr>
              <a:t>)</a:t>
            </a:r>
          </a:p>
          <a:p>
            <a:pPr marL="0" lvl="0" indent="0" algn="l" rtl="0">
              <a:spcBef>
                <a:spcPts val="1100"/>
              </a:spcBef>
              <a:spcAft>
                <a:spcPts val="0"/>
              </a:spcAft>
              <a:buNone/>
            </a:pPr>
            <a:r>
              <a:rPr lang="fr-FR" sz="1900" dirty="0" err="1">
                <a:solidFill>
                  <a:srgbClr val="59575C"/>
                </a:solidFill>
                <a:latin typeface="Salesforce Sans"/>
                <a:ea typeface="Salesforce Sans"/>
                <a:cs typeface="Salesforce Sans"/>
                <a:sym typeface="Salesforce Sans"/>
              </a:rPr>
              <a:t>Credential</a:t>
            </a:r>
            <a:r>
              <a:rPr lang="fr-FR" sz="1900" dirty="0">
                <a:solidFill>
                  <a:srgbClr val="59575C"/>
                </a:solidFill>
                <a:latin typeface="Salesforce Sans"/>
                <a:ea typeface="Salesforce Sans"/>
                <a:cs typeface="Salesforce Sans"/>
                <a:sym typeface="Salesforce Sans"/>
              </a:rPr>
              <a:t> </a:t>
            </a:r>
            <a:r>
              <a:rPr lang="fr-FR" sz="1900" dirty="0" err="1">
                <a:solidFill>
                  <a:srgbClr val="59575C"/>
                </a:solidFill>
                <a:latin typeface="Salesforce Sans"/>
                <a:ea typeface="Salesforce Sans"/>
                <a:cs typeface="Salesforce Sans"/>
                <a:sym typeface="Salesforce Sans"/>
              </a:rPr>
              <a:t>stuffing</a:t>
            </a:r>
            <a:endParaRPr lang="fr-FR" sz="1900" dirty="0">
              <a:solidFill>
                <a:srgbClr val="59575C"/>
              </a:solidFill>
              <a:latin typeface="Salesforce Sans"/>
              <a:ea typeface="Salesforce Sans"/>
              <a:cs typeface="Salesforce Sans"/>
              <a:sym typeface="Salesforce Sans"/>
            </a:endParaRPr>
          </a:p>
          <a:p>
            <a:pPr marL="0" lvl="0" indent="0" algn="l" rtl="0">
              <a:spcBef>
                <a:spcPts val="1100"/>
              </a:spcBef>
              <a:spcAft>
                <a:spcPts val="0"/>
              </a:spcAft>
              <a:buNone/>
            </a:pPr>
            <a:r>
              <a:rPr lang="fr-FR" sz="1900" dirty="0">
                <a:solidFill>
                  <a:srgbClr val="59575C"/>
                </a:solidFill>
                <a:latin typeface="Salesforce Sans"/>
                <a:ea typeface="Salesforce Sans"/>
                <a:cs typeface="Salesforce Sans"/>
                <a:sym typeface="Salesforce Sans"/>
              </a:rPr>
              <a:t>Attaques par force brute</a:t>
            </a:r>
          </a:p>
          <a:p>
            <a:pPr marL="0" lvl="0" indent="0" algn="l" rtl="0">
              <a:spcBef>
                <a:spcPts val="1100"/>
              </a:spcBef>
              <a:spcAft>
                <a:spcPts val="300"/>
              </a:spcAft>
              <a:buNone/>
            </a:pPr>
            <a:r>
              <a:rPr lang="fr-FR" sz="1900" dirty="0">
                <a:solidFill>
                  <a:srgbClr val="59575C"/>
                </a:solidFill>
                <a:latin typeface="Salesforce Sans"/>
                <a:ea typeface="Salesforce Sans"/>
                <a:cs typeface="Salesforce Sans"/>
                <a:sym typeface="Salesforce Sans"/>
              </a:rPr>
              <a:t>Attaques MITM (« man-in-the-middle »)</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a:solidFill>
                  <a:srgbClr val="205CA0"/>
                </a:solidFill>
                <a:latin typeface="Salesforce Sans"/>
                <a:ea typeface="Salesforce Sans"/>
                <a:cs typeface="Salesforce Sans"/>
                <a:sym typeface="Salesforce Sans"/>
              </a:rPr>
              <a:t>La personne malveillante envoie un e-mail à la cible</a:t>
            </a:r>
          </a:p>
        </p:txBody>
      </p:sp>
      <p:sp>
        <p:nvSpPr>
          <p:cNvPr id="1122" name="Google Shape;1122;p156"/>
          <p:cNvSpPr txBox="1"/>
          <p:nvPr/>
        </p:nvSpPr>
        <p:spPr>
          <a:xfrm>
            <a:off x="469911" y="2993640"/>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personne malveillante récupère le nom d’utilisateur et le mot de passe de la cible</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6" y="3303317"/>
            <a:ext cx="1868949"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cible clique sur l’e-mail et est redirigée vers un site d’hameçonnage</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390302" y="5168333"/>
            <a:ext cx="2081502"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fr-FR" sz="1500" b="1" dirty="0">
                <a:solidFill>
                  <a:srgbClr val="205CA0"/>
                </a:solidFill>
                <a:latin typeface="Salesforce Sans"/>
                <a:ea typeface="Salesforce Sans"/>
                <a:cs typeface="Salesforce Sans"/>
                <a:sym typeface="Salesforce Sans"/>
              </a:rPr>
              <a:t>La personne malveillante ne parvient pas à accéder au compte de la cible grâce à la MFA</a:t>
            </a:r>
          </a:p>
        </p:txBody>
      </p:sp>
      <p:sp>
        <p:nvSpPr>
          <p:cNvPr id="1136" name="Google Shape;1136;p156"/>
          <p:cNvSpPr txBox="1"/>
          <p:nvPr/>
        </p:nvSpPr>
        <p:spPr>
          <a:xfrm>
            <a:off x="2760003" y="3935257"/>
            <a:ext cx="1577821"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fr-FR" sz="1500" b="1" dirty="0">
                <a:latin typeface="Salesforce Sans"/>
                <a:ea typeface="Salesforce Sans"/>
                <a:cs typeface="Salesforce Sans"/>
                <a:sym typeface="Salesforce Sans"/>
              </a:rPr>
              <a:t>Site d’hameçonnage</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fr-FR" sz="3100" b="1" dirty="0">
                <a:solidFill>
                  <a:srgbClr val="205CA0"/>
                </a:solidFill>
                <a:latin typeface="Salesforce Sans"/>
              </a:rPr>
              <a:t>Méthodes de vérification forte pour MFA</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en-US" sz="2300" dirty="0">
                <a:solidFill>
                  <a:srgbClr val="205CA0"/>
                </a:solidFill>
                <a:latin typeface="Salesforce Sans"/>
                <a:ea typeface="Salesforce Sans"/>
                <a:cs typeface="Salesforce Sans"/>
                <a:sym typeface="Salesforce Sans"/>
              </a:rPr>
              <a:t>Salesforce </a:t>
            </a:r>
            <a:r>
              <a:rPr lang="fr-FR" sz="2300" dirty="0">
                <a:solidFill>
                  <a:srgbClr val="205CA0"/>
                </a:solidFill>
                <a:latin typeface="Salesforce Sans"/>
              </a:rPr>
              <a:t>prend en charge les méthodes de vérification suivantes</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lvl="0" algn="ctr">
                <a:buClr>
                  <a:srgbClr val="FFFFFF"/>
                </a:buClr>
                <a:buSzPts val="2400"/>
              </a:pPr>
              <a:r>
                <a:rPr lang="fr-FR" sz="1300" dirty="0">
                  <a:solidFill>
                    <a:srgbClr val="FFFFFF"/>
                  </a:solidFill>
                  <a:latin typeface="Salesforce Sans"/>
                </a:rPr>
                <a:t>Vérification par SMS</a:t>
              </a:r>
            </a:p>
            <a:p>
              <a:pPr lvl="0" algn="ctr">
                <a:buClr>
                  <a:srgbClr val="FFFFFF"/>
                </a:buClr>
                <a:buSzPts val="2400"/>
              </a:pPr>
              <a:r>
                <a:rPr lang="en-IE" sz="1300" dirty="0">
                  <a:solidFill>
                    <a:srgbClr val="FFFFFF"/>
                  </a:solidFill>
                  <a:latin typeface="Salesforce Sans"/>
                </a:rPr>
                <a:t> </a:t>
              </a:r>
              <a:r>
                <a:rPr lang="fr-FR" sz="1300" dirty="0">
                  <a:solidFill>
                    <a:srgbClr val="FFFFFF"/>
                  </a:solidFill>
                  <a:latin typeface="Salesforce Sans"/>
                </a:rPr>
                <a:t>Vérification par appel téléphonique</a:t>
              </a:r>
              <a:r>
                <a:rPr lang="en-IE" sz="1300" dirty="0">
                  <a:solidFill>
                    <a:srgbClr val="FFFFFF"/>
                  </a:solidFill>
                  <a:latin typeface="Salesforce Sans"/>
                </a:rPr>
                <a:t> </a:t>
              </a:r>
              <a:br>
                <a:rPr lang="en-IE" sz="1300" dirty="0">
                  <a:solidFill>
                    <a:srgbClr val="FFFFFF"/>
                  </a:solidFill>
                  <a:latin typeface="Salesforce Sans"/>
                  <a:sym typeface="Salesforce Sans"/>
                </a:rPr>
              </a:br>
              <a:r>
                <a:rPr lang="fr-FR" sz="1300" dirty="0">
                  <a:solidFill>
                    <a:srgbClr val="FFFFFF"/>
                  </a:solidFill>
                  <a:latin typeface="Salesforce Sans"/>
                </a:rPr>
                <a:t>Vérification par 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fr-FR" sz="1600" b="1" dirty="0">
                  <a:solidFill>
                    <a:srgbClr val="FFFFFF"/>
                  </a:solidFill>
                  <a:latin typeface="Salesforce Sans"/>
                </a:rPr>
                <a:t>Non pris en charge</a:t>
              </a:r>
              <a:r>
                <a:rPr lang="en-IE"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fr-FR" sz="2000" dirty="0">
                <a:solidFill>
                  <a:srgbClr val="FFFFFF"/>
                </a:solidFill>
                <a:latin typeface="Salesforce Sans"/>
              </a:rPr>
              <a:t>Application mobile </a:t>
            </a:r>
            <a:r>
              <a:rPr lang="fr-FR" sz="2000" dirty="0" err="1">
                <a:solidFill>
                  <a:srgbClr val="FFFFFF"/>
                </a:solidFill>
                <a:latin typeface="Salesforce Sans"/>
              </a:rPr>
              <a:t>Salesforce</a:t>
            </a:r>
            <a:r>
              <a:rPr lang="fr-FR" sz="2000" dirty="0">
                <a:solidFill>
                  <a:srgbClr val="FFFFFF"/>
                </a:solidFill>
                <a:latin typeface="Salesforce Sans"/>
              </a:rPr>
              <a:t> </a:t>
            </a:r>
            <a:r>
              <a:rPr lang="fr-FR" sz="2000" dirty="0" err="1">
                <a:solidFill>
                  <a:srgbClr val="FFFFFF"/>
                </a:solidFill>
                <a:latin typeface="Salesforce Sans"/>
              </a:rPr>
              <a:t>Authenticator</a:t>
            </a:r>
            <a:endParaRPr sz="2000" dirty="0">
              <a:solidFill>
                <a:srgbClr val="FFFFFF"/>
              </a:solidFill>
              <a:latin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fr-FR" sz="1100" dirty="0">
                <a:solidFill>
                  <a:srgbClr val="FFFFFF"/>
                </a:solidFill>
                <a:latin typeface="Salesforce Sans"/>
              </a:rPr>
              <a:t>Authentification rapide et gratuite</a:t>
            </a:r>
            <a:r>
              <a:rPr lang="en-IE" sz="1100" dirty="0">
                <a:solidFill>
                  <a:srgbClr val="FFFFFF"/>
                </a:solidFill>
                <a:latin typeface="Salesforce Sans"/>
              </a:rPr>
              <a:t> </a:t>
            </a: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fr-FR" sz="2000" dirty="0">
                <a:solidFill>
                  <a:srgbClr val="FFFFFF"/>
                </a:solidFill>
                <a:latin typeface="Salesforce Sans"/>
              </a:rPr>
              <a:t>Applications tierces d’authentification</a:t>
            </a:r>
            <a:endParaRPr sz="2000" dirty="0">
              <a:solidFill>
                <a:srgbClr val="FFFFFF"/>
              </a:solidFill>
              <a:latin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Exemples</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lvl="0">
              <a:lnSpc>
                <a:spcPct val="90000"/>
              </a:lnSpc>
            </a:pPr>
            <a:r>
              <a:rPr lang="fr-FR" sz="2000" dirty="0">
                <a:solidFill>
                  <a:srgbClr val="FFFFFF"/>
                </a:solidFill>
                <a:latin typeface="Salesforce Sans"/>
              </a:rPr>
              <a:t>Clés de sécurité</a:t>
            </a:r>
            <a:endParaRPr sz="2000" dirty="0">
              <a:solidFill>
                <a:srgbClr val="FFFFFF"/>
              </a:solidFill>
              <a:latin typeface="Salesforce Sans"/>
            </a:endParaRP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err="1">
                <a:solidFill>
                  <a:srgbClr val="FFFFFF"/>
                </a:solidFill>
                <a:latin typeface="Salesforce Sans"/>
                <a:ea typeface="Salesforce Sans"/>
                <a:cs typeface="Salesforce Sans"/>
                <a:sym typeface="Salesforce Sans"/>
              </a:rPr>
              <a:t>Exemples</a:t>
            </a:r>
            <a:r>
              <a:rPr lang="en-IE"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fr-FR" sz="1100" dirty="0" err="1">
                <a:solidFill>
                  <a:srgbClr val="FFFFFF"/>
                </a:solidFill>
                <a:latin typeface="Salesforce Sans"/>
              </a:rPr>
              <a:t>YubiKey</a:t>
            </a:r>
            <a:r>
              <a:rPr lang="fr-FR" sz="1100" dirty="0">
                <a:solidFill>
                  <a:srgbClr val="FFFFFF"/>
                </a:solidFill>
                <a:latin typeface="Salesforce Sans"/>
              </a:rPr>
              <a:t> </a:t>
            </a:r>
            <a:r>
              <a:rPr lang="fr-FR" sz="1100" dirty="0" err="1">
                <a:solidFill>
                  <a:srgbClr val="FFFFFF"/>
                </a:solidFill>
                <a:latin typeface="Salesforce Sans"/>
              </a:rPr>
              <a:t>Yubico</a:t>
            </a:r>
            <a:r>
              <a:rPr lang="en-IE" sz="1100" dirty="0">
                <a:solidFill>
                  <a:srgbClr val="FFFFFF"/>
                </a:solidFill>
                <a:latin typeface="Salesforce Sans"/>
              </a:rPr>
              <a:t> </a:t>
            </a:r>
            <a:br>
              <a:rPr lang="en-IE" sz="1100" dirty="0">
                <a:solidFill>
                  <a:srgbClr val="FFFFFF"/>
                </a:solidFill>
                <a:latin typeface="Salesforce Sans"/>
              </a:rPr>
            </a:br>
            <a:r>
              <a:rPr lang="fr-FR" sz="1100" dirty="0">
                <a:solidFill>
                  <a:srgbClr val="FFFFFF"/>
                </a:solidFill>
                <a:latin typeface="Salesforce Sans"/>
              </a:rPr>
              <a:t>Clé de sécurité Titan de Google</a:t>
            </a:r>
            <a:r>
              <a:rPr lang="en-IE" sz="1100" dirty="0">
                <a:solidFill>
                  <a:srgbClr val="FFFFFF"/>
                </a:solidFill>
                <a:latin typeface="Salesforce Sans"/>
              </a:rPr>
              <a:t> </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4939993" y="4929150"/>
            <a:ext cx="3822793" cy="317066"/>
          </a:xfrm>
          <a:prstGeom prst="rect">
            <a:avLst/>
          </a:prstGeom>
          <a:noFill/>
          <a:ln>
            <a:noFill/>
          </a:ln>
        </p:spPr>
        <p:txBody>
          <a:bodyPr spcFirstLastPara="1" wrap="square" lIns="0" tIns="0" rIns="0" bIns="0" anchor="t" anchorCtr="0">
            <a:noAutofit/>
          </a:bodyPr>
          <a:lstStyle/>
          <a:p>
            <a:pPr marL="457200" lvl="0" algn="ctr">
              <a:lnSpc>
                <a:spcPct val="90000"/>
              </a:lnSpc>
            </a:pPr>
            <a:r>
              <a:rPr lang="fr-FR" sz="2000" dirty="0">
                <a:solidFill>
                  <a:srgbClr val="FFFFFF"/>
                </a:solidFill>
                <a:latin typeface="Salesforce Sans"/>
              </a:rPr>
              <a:t>Applications d’authentification intégrées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678531"/>
            <a:ext cx="4042812" cy="577500"/>
          </a:xfrm>
          <a:prstGeom prst="rect">
            <a:avLst/>
          </a:prstGeom>
          <a:noFill/>
          <a:ln>
            <a:noFill/>
          </a:ln>
        </p:spPr>
        <p:txBody>
          <a:bodyPr spcFirstLastPara="1" wrap="square" lIns="0" tIns="0" rIns="0" bIns="0" anchor="t" anchorCtr="0">
            <a:noAutofit/>
          </a:bodyPr>
          <a:lstStyle/>
          <a:p>
            <a:pPr algn="ctr" fontAlgn="base"/>
            <a:r>
              <a:rPr lang="fr-FR" sz="1100" dirty="0">
                <a:solidFill>
                  <a:schemeClr val="bg1"/>
                </a:solidFill>
              </a:rPr>
              <a:t>Systèmes biométriques pour ordinateurs de bureau </a:t>
            </a:r>
            <a:br>
              <a:rPr lang="fr-FR" sz="1100" dirty="0">
                <a:solidFill>
                  <a:schemeClr val="bg1"/>
                </a:solidFill>
              </a:rPr>
            </a:br>
            <a:r>
              <a:rPr lang="fr-FR" sz="1100" dirty="0">
                <a:solidFill>
                  <a:schemeClr val="bg1"/>
                </a:solidFill>
              </a:rPr>
              <a:t>et appareils mobiles, tels que </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462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À quoi s’attendre lorsque la MFA est activée</a:t>
            </a: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dirty="0">
                <a:solidFill>
                  <a:srgbClr val="FFFFFF"/>
                </a:solidFill>
                <a:latin typeface="Salesforce Sans"/>
                <a:ea typeface="Salesforce Sans"/>
                <a:cs typeface="Salesforce Sans"/>
                <a:sym typeface="Salesforce Sans"/>
              </a:rPr>
              <a:t>Enregistrer cette méthode pour la lier à votre </a:t>
            </a:r>
            <a:br>
              <a:rPr lang="fr-FR" sz="1500" dirty="0">
                <a:solidFill>
                  <a:srgbClr val="FFFFFF"/>
                </a:solidFill>
                <a:latin typeface="Salesforce Sans"/>
                <a:ea typeface="Salesforce Sans"/>
                <a:cs typeface="Salesforce Sans"/>
                <a:sym typeface="Salesforce Sans"/>
              </a:rPr>
            </a:br>
            <a:r>
              <a:rPr lang="fr-FR" sz="1500" dirty="0">
                <a:solidFill>
                  <a:srgbClr val="FFFFFF"/>
                </a:solidFill>
                <a:latin typeface="Salesforce Sans"/>
                <a:ea typeface="Salesforce Sans"/>
                <a:cs typeface="Salesforce Sans"/>
                <a:sym typeface="Salesforce Sans"/>
              </a:rPr>
              <a:t>compte </a:t>
            </a:r>
            <a:r>
              <a:rPr lang="fr-FR" sz="1500" dirty="0" err="1">
                <a:solidFill>
                  <a:srgbClr val="FFFFFF"/>
                </a:solidFill>
                <a:latin typeface="Salesforce Sans"/>
                <a:ea typeface="Salesforce Sans"/>
                <a:cs typeface="Salesforce Sans"/>
                <a:sym typeface="Salesforce Sans"/>
              </a:rPr>
              <a:t>Salesforce</a:t>
            </a:r>
            <a:endParaRPr lang="fr-FR" sz="1500" dirty="0">
              <a:solidFill>
                <a:srgbClr val="FFFFFF"/>
              </a:solidFill>
              <a:latin typeface="Salesforce Sans"/>
              <a:ea typeface="Salesforce Sans"/>
              <a:cs typeface="Salesforce Sans"/>
              <a:sym typeface="Salesforce Sans"/>
            </a:endParaRPr>
          </a:p>
        </p:txBody>
      </p:sp>
      <p:sp>
        <p:nvSpPr>
          <p:cNvPr id="1227" name="Google Shape;1227;p161"/>
          <p:cNvSpPr/>
          <p:nvPr/>
        </p:nvSpPr>
        <p:spPr>
          <a:xfrm>
            <a:off x="8231223" y="3978132"/>
            <a:ext cx="2590503" cy="958745"/>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dirty="0">
                <a:solidFill>
                  <a:srgbClr val="FFFFFF"/>
                </a:solidFill>
                <a:latin typeface="Salesforce Sans"/>
                <a:ea typeface="Salesforce Sans"/>
                <a:cs typeface="Salesforce Sans"/>
                <a:sym typeface="Salesforce Sans"/>
              </a:rPr>
              <a:t>Utiliser cette méthode de vérification à chaque connexion pour vérifier votre identité</a:t>
            </a: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fr-FR" sz="1500">
                <a:solidFill>
                  <a:srgbClr val="FFFFFF"/>
                </a:solidFill>
                <a:latin typeface="Salesforce Sans"/>
                <a:ea typeface="Salesforce Sans"/>
                <a:cs typeface="Salesforce Sans"/>
                <a:sym typeface="Salesforce Sans"/>
              </a:rPr>
              <a:t>Obtenir une méthode de vérification</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fr-FR" sz="1500" b="1">
                  <a:solidFill>
                    <a:srgbClr val="FFFFFF"/>
                  </a:solidFill>
                  <a:latin typeface="Salesforce Sans"/>
                  <a:ea typeface="Salesforce Sans"/>
                  <a:cs typeface="Salesforce Sans"/>
                  <a:sym typeface="Salesforce Sans"/>
                </a:rPr>
                <a:t>Étape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fr-FR" sz="2300">
                <a:solidFill>
                  <a:srgbClr val="205CA0"/>
                </a:solidFill>
                <a:latin typeface="Salesforce Sans"/>
                <a:ea typeface="Salesforce Sans"/>
                <a:cs typeface="Salesforce Sans"/>
                <a:sym typeface="Salesforce Sans"/>
              </a:rPr>
              <a:t>Vous devez obtenir et enregistrer au moins une méthode de vérification.</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a:t>Conseil : enregistrez au moins deux méthodes pour avoir une solution de secours.</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412" y="58093"/>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3100" b="1">
                <a:solidFill>
                  <a:srgbClr val="205CA0"/>
                </a:solidFill>
                <a:latin typeface="Salesforce Sans"/>
                <a:ea typeface="Salesforce Sans"/>
                <a:cs typeface="Salesforce Sans"/>
                <a:sym typeface="Salesforce Sans"/>
              </a:rPr>
              <a:t>Salesforce Authenticator</a:t>
            </a:r>
          </a:p>
        </p:txBody>
      </p:sp>
      <p:sp>
        <p:nvSpPr>
          <p:cNvPr id="1180" name="Google Shape;1180;p158"/>
          <p:cNvSpPr txBox="1"/>
          <p:nvPr/>
        </p:nvSpPr>
        <p:spPr>
          <a:xfrm>
            <a:off x="577849" y="1462841"/>
            <a:ext cx="7282661"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fr-FR" sz="1900" b="1" dirty="0" err="1">
                <a:solidFill>
                  <a:srgbClr val="59575C"/>
                </a:solidFill>
                <a:latin typeface="Salesforce Sans"/>
                <a:ea typeface="Salesforce Sans"/>
                <a:cs typeface="Salesforce Sans"/>
                <a:sym typeface="Salesforce Sans"/>
              </a:rPr>
              <a:t>Salesforce</a:t>
            </a:r>
            <a:r>
              <a:rPr lang="fr-FR" sz="1900" b="1" dirty="0">
                <a:solidFill>
                  <a:srgbClr val="59575C"/>
                </a:solidFill>
                <a:latin typeface="Salesforce Sans"/>
                <a:ea typeface="Salesforce Sans"/>
                <a:cs typeface="Salesforce Sans"/>
                <a:sym typeface="Salesforce Sans"/>
              </a:rPr>
              <a:t> </a:t>
            </a:r>
            <a:r>
              <a:rPr lang="fr-FR" sz="1900" b="1" dirty="0" err="1">
                <a:solidFill>
                  <a:srgbClr val="59575C"/>
                </a:solidFill>
                <a:latin typeface="Salesforce Sans"/>
                <a:ea typeface="Salesforce Sans"/>
                <a:cs typeface="Salesforce Sans"/>
                <a:sym typeface="Salesforce Sans"/>
              </a:rPr>
              <a:t>Authenticator</a:t>
            </a:r>
            <a:r>
              <a:rPr lang="fr-FR" sz="1900" b="1" dirty="0">
                <a:solidFill>
                  <a:srgbClr val="59575C"/>
                </a:solidFill>
                <a:latin typeface="Salesforce Sans"/>
                <a:ea typeface="Salesforce Sans"/>
                <a:cs typeface="Salesforce Sans"/>
                <a:sym typeface="Salesforce Sans"/>
              </a:rPr>
              <a:t> </a:t>
            </a:r>
            <a:r>
              <a:rPr lang="fr-FR" sz="1900" dirty="0">
                <a:solidFill>
                  <a:srgbClr val="59575C"/>
                </a:solidFill>
                <a:latin typeface="Salesforce Sans"/>
                <a:ea typeface="Salesforce Sans"/>
                <a:cs typeface="Salesforce Sans"/>
                <a:sym typeface="Salesforce Sans"/>
              </a:rPr>
              <a:t>est une application mobile qui peut être utilisée pour la MFA dans votre organisation ou votre entité </a:t>
            </a:r>
            <a:r>
              <a:rPr lang="fr-FR" sz="1900" dirty="0" err="1">
                <a:solidFill>
                  <a:srgbClr val="59575C"/>
                </a:solidFill>
                <a:latin typeface="Salesforce Sans"/>
                <a:ea typeface="Salesforce Sans"/>
                <a:cs typeface="Salesforce Sans"/>
                <a:sym typeface="Salesforce Sans"/>
              </a:rPr>
              <a:t>Salesforce</a:t>
            </a:r>
            <a:r>
              <a:rPr lang="fr-FR" sz="1900" dirty="0">
                <a:solidFill>
                  <a:srgbClr val="59575C"/>
                </a:solidFill>
                <a:latin typeface="Salesforce Sans"/>
                <a:ea typeface="Salesforce Sans"/>
                <a:cs typeface="Salesforce Sans"/>
                <a:sym typeface="Salesforce Sans"/>
              </a:rPr>
              <a:t>, afin d’offrir une expérience transparente à vos utilisateurs finaux.</a:t>
            </a:r>
          </a:p>
          <a:p>
            <a:pPr marL="0" lvl="0" indent="0" algn="l" rtl="0">
              <a:spcBef>
                <a:spcPts val="1900"/>
              </a:spcBef>
              <a:spcAft>
                <a:spcPts val="0"/>
              </a:spcAft>
              <a:buNone/>
            </a:pPr>
            <a:r>
              <a:rPr lang="fr-FR" sz="1900" b="1" dirty="0" err="1">
                <a:solidFill>
                  <a:srgbClr val="1C4587"/>
                </a:solidFill>
                <a:latin typeface="Salesforce Sans"/>
                <a:ea typeface="Salesforce Sans"/>
                <a:cs typeface="Salesforce Sans"/>
                <a:sym typeface="Salesforce Sans"/>
              </a:rPr>
              <a:t>Salesforce</a:t>
            </a:r>
            <a:r>
              <a:rPr lang="fr-FR" sz="1900" b="1" dirty="0">
                <a:solidFill>
                  <a:srgbClr val="1C4587"/>
                </a:solidFill>
                <a:latin typeface="Salesforce Sans"/>
                <a:ea typeface="Salesforce Sans"/>
                <a:cs typeface="Salesforce Sans"/>
                <a:sym typeface="Salesforce Sans"/>
              </a:rPr>
              <a:t> </a:t>
            </a:r>
            <a:r>
              <a:rPr lang="fr-FR" sz="1900" b="1" dirty="0" err="1">
                <a:solidFill>
                  <a:srgbClr val="1C4587"/>
                </a:solidFill>
                <a:latin typeface="Salesforce Sans"/>
                <a:ea typeface="Salesforce Sans"/>
                <a:cs typeface="Salesforce Sans"/>
                <a:sym typeface="Salesforce Sans"/>
              </a:rPr>
              <a:t>Authenticator</a:t>
            </a:r>
            <a:r>
              <a:rPr lang="fr-FR" sz="1900" b="1" dirty="0">
                <a:solidFill>
                  <a:srgbClr val="1C4587"/>
                </a:solidFill>
                <a:latin typeface="Salesforce Sans"/>
                <a:ea typeface="Salesforce Sans"/>
                <a:cs typeface="Salesforce Sans"/>
                <a:sym typeface="Salesforce Sans"/>
              </a:rPr>
              <a:t> indique à l’utilisateur :</a:t>
            </a:r>
          </a:p>
          <a:p>
            <a:pPr marL="749300" lvl="0" indent="-342900" algn="l" rtl="0">
              <a:spcBef>
                <a:spcPts val="3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Quelles </a:t>
            </a:r>
            <a:r>
              <a:rPr lang="fr-FR" sz="1600" b="1" dirty="0">
                <a:solidFill>
                  <a:srgbClr val="59575C"/>
                </a:solidFill>
                <a:latin typeface="Salesforce Sans"/>
                <a:ea typeface="Salesforce Sans"/>
                <a:cs typeface="Salesforce Sans"/>
                <a:sym typeface="Salesforce Sans"/>
              </a:rPr>
              <a:t>actions</a:t>
            </a:r>
            <a:r>
              <a:rPr lang="fr-FR" sz="1600" dirty="0">
                <a:solidFill>
                  <a:srgbClr val="59575C"/>
                </a:solidFill>
                <a:latin typeface="Salesforce Sans"/>
                <a:ea typeface="Salesforce Sans"/>
                <a:cs typeface="Salesforce Sans"/>
                <a:sym typeface="Salesforce Sans"/>
              </a:rPr>
              <a:t> doivent être approuvées</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 </a:t>
            </a:r>
            <a:r>
              <a:rPr lang="fr-FR" sz="1600" b="1" dirty="0">
                <a:solidFill>
                  <a:srgbClr val="59575C"/>
                </a:solidFill>
                <a:latin typeface="Salesforce Sans"/>
                <a:ea typeface="Salesforce Sans"/>
                <a:cs typeface="Salesforce Sans"/>
                <a:sym typeface="Salesforce Sans"/>
              </a:rPr>
              <a:t>utilisateur</a:t>
            </a:r>
            <a:r>
              <a:rPr lang="fr-FR" sz="1600" dirty="0">
                <a:solidFill>
                  <a:srgbClr val="59575C"/>
                </a:solidFill>
                <a:latin typeface="Salesforce Sans"/>
                <a:ea typeface="Salesforce Sans"/>
                <a:cs typeface="Salesforce Sans"/>
                <a:sym typeface="Salesforce Sans"/>
              </a:rPr>
              <a:t> a demandé l’action</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De quel </a:t>
            </a:r>
            <a:r>
              <a:rPr lang="fr-FR" sz="1600" b="1" dirty="0">
                <a:solidFill>
                  <a:srgbClr val="59575C"/>
                </a:solidFill>
                <a:latin typeface="Salesforce Sans"/>
                <a:ea typeface="Salesforce Sans"/>
                <a:cs typeface="Salesforce Sans"/>
                <a:sym typeface="Salesforce Sans"/>
              </a:rPr>
              <a:t>service</a:t>
            </a:r>
            <a:r>
              <a:rPr lang="fr-FR" sz="1600" dirty="0">
                <a:solidFill>
                  <a:srgbClr val="59575C"/>
                </a:solidFill>
                <a:latin typeface="Salesforce Sans"/>
                <a:ea typeface="Salesforce Sans"/>
                <a:cs typeface="Salesforce Sans"/>
                <a:sym typeface="Salesforce Sans"/>
              </a:rPr>
              <a:t> provient l’action demandée</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Quel </a:t>
            </a:r>
            <a:r>
              <a:rPr lang="fr-FR" sz="1600" b="1" dirty="0">
                <a:solidFill>
                  <a:srgbClr val="59575C"/>
                </a:solidFill>
                <a:latin typeface="Salesforce Sans"/>
                <a:ea typeface="Salesforce Sans"/>
                <a:cs typeface="Salesforce Sans"/>
                <a:sym typeface="Salesforce Sans"/>
              </a:rPr>
              <a:t>appareil</a:t>
            </a:r>
            <a:r>
              <a:rPr lang="fr-FR" sz="1600" dirty="0">
                <a:solidFill>
                  <a:srgbClr val="59575C"/>
                </a:solidFill>
                <a:latin typeface="Salesforce Sans"/>
                <a:ea typeface="Salesforce Sans"/>
                <a:cs typeface="Salesforce Sans"/>
                <a:sym typeface="Salesforce Sans"/>
              </a:rPr>
              <a:t> emploie l’utilisateur</a:t>
            </a:r>
          </a:p>
          <a:p>
            <a:pPr marL="749300" lvl="0" indent="-342900" algn="l" rtl="0">
              <a:spcBef>
                <a:spcPts val="1100"/>
              </a:spcBef>
              <a:spcAft>
                <a:spcPts val="0"/>
              </a:spcAft>
              <a:buClr>
                <a:srgbClr val="7F7F7F"/>
              </a:buClr>
              <a:buSzPts val="1600"/>
              <a:buChar char="●"/>
            </a:pPr>
            <a:r>
              <a:rPr lang="fr-FR" sz="1600" dirty="0">
                <a:solidFill>
                  <a:srgbClr val="59575C"/>
                </a:solidFill>
                <a:latin typeface="Salesforce Sans"/>
                <a:ea typeface="Salesforce Sans"/>
                <a:cs typeface="Salesforce Sans"/>
                <a:sym typeface="Salesforce Sans"/>
              </a:rPr>
              <a:t>Depuis quel </a:t>
            </a:r>
            <a:r>
              <a:rPr lang="fr-FR" sz="1600" b="1" dirty="0">
                <a:solidFill>
                  <a:srgbClr val="59575C"/>
                </a:solidFill>
                <a:latin typeface="Salesforce Sans"/>
                <a:ea typeface="Salesforce Sans"/>
                <a:cs typeface="Salesforce Sans"/>
                <a:sym typeface="Salesforce Sans"/>
              </a:rPr>
              <a:t>emplacement</a:t>
            </a:r>
            <a:r>
              <a:rPr lang="fr-FR" sz="1600" dirty="0">
                <a:solidFill>
                  <a:srgbClr val="59575C"/>
                </a:solidFill>
                <a:latin typeface="Salesforce Sans"/>
                <a:ea typeface="Salesforce Sans"/>
                <a:cs typeface="Salesforce Sans"/>
                <a:sym typeface="Salesforce Sans"/>
              </a:rPr>
              <a:t> l’utilisateur approuve ou rejette cette demande</a:t>
            </a:r>
          </a:p>
          <a:p>
            <a:pPr marL="0" lvl="0" indent="0" algn="l" rtl="0">
              <a:spcBef>
                <a:spcPts val="1900"/>
              </a:spcBef>
              <a:spcAft>
                <a:spcPts val="0"/>
              </a:spcAft>
              <a:buNone/>
            </a:pPr>
            <a:r>
              <a:rPr lang="fr-FR" sz="1900" dirty="0">
                <a:solidFill>
                  <a:srgbClr val="59575C"/>
                </a:solidFill>
                <a:latin typeface="Salesforce Sans"/>
                <a:ea typeface="Salesforce Sans"/>
                <a:cs typeface="Salesforce Sans"/>
                <a:sym typeface="Salesforce Sans"/>
              </a:rPr>
              <a:t>Muni de ces informations, l’utilisateur peut simplement utiliser </a:t>
            </a:r>
            <a:br>
              <a:rPr lang="fr-FR" sz="1900" dirty="0">
                <a:solidFill>
                  <a:srgbClr val="59575C"/>
                </a:solidFill>
                <a:latin typeface="Salesforce Sans"/>
                <a:ea typeface="Salesforce Sans"/>
                <a:cs typeface="Salesforce Sans"/>
                <a:sym typeface="Salesforce Sans"/>
              </a:rPr>
            </a:br>
            <a:r>
              <a:rPr lang="fr-FR" sz="1900" dirty="0">
                <a:solidFill>
                  <a:srgbClr val="59575C"/>
                </a:solidFill>
                <a:latin typeface="Salesforce Sans"/>
                <a:ea typeface="Salesforce Sans"/>
                <a:cs typeface="Salesforce Sans"/>
                <a:sym typeface="Salesforce Sans"/>
              </a:rPr>
              <a:t>le bouton Approuver ou Refuser pour appliquer sa décision, l’authentification ayant lieu rapidement dans le cadre de son processus de connexion.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181" name="Google Shape;1181;p158"/>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fr-FR" sz="2300">
                <a:solidFill>
                  <a:srgbClr val="205CA0"/>
                </a:solidFill>
                <a:latin typeface="Salesforce Sans"/>
                <a:ea typeface="Salesforce Sans"/>
                <a:cs typeface="Salesforce Sans"/>
                <a:sym typeface="Salesforce Sans"/>
              </a:rPr>
              <a:t>Authentification rapide, gratuite et sans accrocs</a:t>
            </a:r>
          </a:p>
        </p:txBody>
      </p:sp>
      <p:grpSp>
        <p:nvGrpSpPr>
          <p:cNvPr id="1182" name="Google Shape;1182;p158"/>
          <p:cNvGrpSpPr/>
          <p:nvPr/>
        </p:nvGrpSpPr>
        <p:grpSpPr>
          <a:xfrm>
            <a:off x="7779922"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fr-FR" sz="2800"/>
              <a:t>Salesforce Authenticator : enregistrement de l’application</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fr-FR">
                <a:solidFill>
                  <a:srgbClr val="C00000"/>
                </a:solidFill>
                <a:latin typeface="Times New Roman" panose="02020603050405020304" pitchFamily="18" charset="0"/>
                <a:cs typeface="Times New Roman" panose="02020603050405020304" pitchFamily="18" charset="0"/>
              </a:rPr>
              <a:t>[Pour les produits reposant sur Salesforce Platform]</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1. Installez </a:t>
            </a:r>
            <a:r>
              <a:rPr lang="fr-FR" sz="1350" dirty="0" err="1"/>
              <a:t>Salesforce</a:t>
            </a:r>
            <a:r>
              <a:rPr lang="fr-FR" sz="1350" dirty="0"/>
              <a:t> </a:t>
            </a:r>
            <a:r>
              <a:rPr lang="fr-FR" sz="1350" dirty="0" err="1"/>
              <a:t>Authenticator</a:t>
            </a:r>
            <a:r>
              <a:rPr lang="fr-FR" sz="1350" dirty="0"/>
              <a:t> sur votre appareil mobile. Cette application est disponible sur l’App Store d’Apple ou Google Play.</a:t>
            </a:r>
          </a:p>
          <a:p>
            <a:pPr algn="ctr"/>
            <a:r>
              <a:rPr lang="fr-FR" sz="1350"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658020"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40" dirty="0"/>
              <a:t>2. Sur votre ordinateur, connectez-vous à votre compte. Vous pouvez être invité(e) à confirmer votre identité avec un mot de passe à usage unique par e-mail ou SMS.</a:t>
            </a:r>
          </a:p>
          <a:p>
            <a:pPr algn="ctr"/>
            <a:r>
              <a:rPr lang="fr-FR" sz="1340"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3. L’écran d’enregistrement de </a:t>
            </a:r>
            <a:r>
              <a:rPr lang="fr-FR" sz="1350" dirty="0" err="1"/>
              <a:t>Salesforce</a:t>
            </a:r>
            <a:r>
              <a:rPr lang="fr-FR" sz="1350" dirty="0"/>
              <a:t> </a:t>
            </a:r>
            <a:r>
              <a:rPr lang="fr-FR" sz="1350" dirty="0" err="1"/>
              <a:t>Authenticator</a:t>
            </a:r>
            <a:r>
              <a:rPr lang="fr-FR" sz="1350" dirty="0"/>
              <a:t> s’affiche automatiquement.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sz="1350" dirty="0"/>
              <a:t>4. Sur votre appareil mobile, ouvrez </a:t>
            </a:r>
            <a:r>
              <a:rPr lang="fr-FR" sz="1350" dirty="0" err="1"/>
              <a:t>Salesforce</a:t>
            </a:r>
            <a:r>
              <a:rPr lang="fr-FR" sz="1350" dirty="0"/>
              <a:t> </a:t>
            </a:r>
            <a:r>
              <a:rPr lang="fr-FR" sz="1350" dirty="0" err="1"/>
              <a:t>Authenticator</a:t>
            </a:r>
            <a:r>
              <a:rPr lang="fr-FR" sz="1350" dirty="0"/>
              <a:t> et appuyez sur </a:t>
            </a:r>
            <a:r>
              <a:rPr lang="fr-FR" sz="1350" b="1" dirty="0"/>
              <a:t>Ajouter un compte</a:t>
            </a:r>
            <a:r>
              <a:rPr lang="fr-FR" sz="1350"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5. L'application affiche une expression en deux mots.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6. Sur votre ordinateur, saisissez l’expression dans le champ dédié. Ensuite, cliquez sur </a:t>
            </a:r>
            <a:r>
              <a:rPr lang="fr-FR" b="1"/>
              <a:t>Connecter</a:t>
            </a:r>
            <a:r>
              <a:rPr lang="fr-FR"/>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a:t>7. Salesforce Authenticator est lié à votre compte Salesforce. Vous êtes invité(e) à confirmer les détails de connexion dans l’application.</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fr-FR" dirty="0"/>
              <a:t>8. Dans </a:t>
            </a:r>
            <a:r>
              <a:rPr lang="fr-FR" dirty="0" err="1"/>
              <a:t>Salesforce</a:t>
            </a:r>
            <a:r>
              <a:rPr lang="fr-FR" dirty="0"/>
              <a:t> </a:t>
            </a:r>
            <a:r>
              <a:rPr lang="fr-FR" dirty="0" err="1"/>
              <a:t>Authenticator</a:t>
            </a:r>
            <a:r>
              <a:rPr lang="fr-FR" dirty="0"/>
              <a:t>, vérifiez que les informations de connexion sont correctes, puis appuyez sur </a:t>
            </a:r>
            <a:r>
              <a:rPr lang="fr-FR" b="1" dirty="0"/>
              <a:t>Connecter</a:t>
            </a:r>
            <a:r>
              <a:rPr lang="fr-FR"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fr-FR" sz="2800"/>
              <a:t>Salesforce Authenticator : enregistrement de l’application </a:t>
            </a:r>
            <a:r>
              <a:rPr lang="fr-FR" sz="1600" i="1"/>
              <a:t>suite</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TotalTime>
  <Words>6566</Words>
  <Application>Microsoft Macintosh PowerPoint</Application>
  <PresentationFormat>Custom</PresentationFormat>
  <Paragraphs>486</Paragraphs>
  <Slides>35</Slides>
  <Notes>26</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35</vt:i4>
      </vt:variant>
    </vt:vector>
  </HeadingPairs>
  <TitlesOfParts>
    <vt:vector size="44" baseType="lpstr">
      <vt:lpstr>Calibri</vt:lpstr>
      <vt:lpstr>Salesforce Sans Light</vt:lpstr>
      <vt:lpstr>Arial</vt:lpstr>
      <vt:lpstr>Salesforce Sans</vt:lpstr>
      <vt:lpstr>Open Sans Light</vt:lpstr>
      <vt:lpstr>Times New Roman</vt:lpstr>
      <vt:lpstr>Salesforce Sans Book</vt:lpstr>
      <vt:lpstr>Salesforce Google Slides Corporate Template - 2019</vt:lpstr>
      <vt:lpstr>Salesforce Google Slides Corporate Template - 2019</vt:lpstr>
      <vt:lpstr>PowerPoint Presentation</vt:lpstr>
      <vt:lpstr>Authentification multifacteur (MFA)</vt:lpstr>
      <vt:lpstr>Amélioration de la sécurité de notre entreprise</vt:lpstr>
      <vt:lpstr>PowerPoint Presentation</vt:lpstr>
      <vt:lpstr>PowerPoint Presentation</vt:lpstr>
      <vt:lpstr>PowerPoint Presentation</vt:lpstr>
      <vt:lpstr>PowerPoint Presentation</vt:lpstr>
      <vt:lpstr>Salesforce Authenticator : enregistrement de l’application</vt:lpstr>
      <vt:lpstr>Salesforce Authenticator : enregistrement de l’application suite</vt:lpstr>
      <vt:lpstr>Salesforce Authenticator : enregistrement de l’application suite</vt:lpstr>
      <vt:lpstr>Salesforce Authenticator : enregistrement de l’application</vt:lpstr>
      <vt:lpstr>Salesforce Authenticator : enregistrement de l’application suite</vt:lpstr>
      <vt:lpstr>Salesforce Authenticator : enregistrement de l’application suite</vt:lpstr>
      <vt:lpstr>Salesforce Authenticator : connexion</vt:lpstr>
      <vt:lpstr>PowerPoint Presentation</vt:lpstr>
      <vt:lpstr>Applications d’authentification tierces : enregistrement  d’une application</vt:lpstr>
      <vt:lpstr>Applications d’authentification tierces : enregistrement d’une application suite</vt:lpstr>
      <vt:lpstr>Applications d’authentification tierces : enregistrement  d’une application suite</vt:lpstr>
      <vt:lpstr>Applications d’authentification tierces : enregistrement  d’une application</vt:lpstr>
      <vt:lpstr>Applications d’authentification tierces : enregistrement  d’une application suite</vt:lpstr>
      <vt:lpstr>Applications d’authentification tierces : enregistrement  d’une application suite</vt:lpstr>
      <vt:lpstr>Applications d’authentification tierces : connexion</vt:lpstr>
      <vt:lpstr>PowerPoint Presentation</vt:lpstr>
      <vt:lpstr>Clés de sécurité : enregistrement d’une clé</vt:lpstr>
      <vt:lpstr>Clés de sécurité : enregistrement d’une clé suite</vt:lpstr>
      <vt:lpstr>Clés de sécurité : enregistrement d’une clé</vt:lpstr>
      <vt:lpstr>Clés de sécurité : enregistrement d’une clé suite</vt:lpstr>
      <vt:lpstr>Clés de sécurité : connexion</vt:lpstr>
      <vt:lpstr>Clés de sécurité : connexion</vt:lpstr>
      <vt:lpstr>PowerPoint Presentation</vt:lpstr>
      <vt:lpstr>Applications d’authentification intégrées : enregistrement  d’une application d’authentification</vt:lpstr>
      <vt:lpstr>Applications d’authentification intégrées : enregistrement  d’une application d’authentification suite</vt:lpstr>
      <vt:lpstr>Applications d’authentification intégrées : connexion</vt:lpstr>
      <vt:lpstr>Assistance et ressources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193</cp:revision>
  <dcterms:modified xsi:type="dcterms:W3CDTF">2021-07-09T14:08:22Z</dcterms:modified>
</cp:coreProperties>
</file>